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08" r:id="rId4"/>
  </p:sldMasterIdLst>
  <p:notesMasterIdLst>
    <p:notesMasterId r:id="rId35"/>
  </p:notesMasterIdLst>
  <p:handoutMasterIdLst>
    <p:handoutMasterId r:id="rId36"/>
  </p:handoutMasterIdLst>
  <p:sldIdLst>
    <p:sldId id="293" r:id="rId5"/>
    <p:sldId id="295" r:id="rId6"/>
    <p:sldId id="258" r:id="rId7"/>
    <p:sldId id="277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31" r:id="rId18"/>
    <p:sldId id="305" r:id="rId19"/>
    <p:sldId id="306" r:id="rId20"/>
    <p:sldId id="307" r:id="rId21"/>
    <p:sldId id="308" r:id="rId22"/>
    <p:sldId id="309" r:id="rId23"/>
    <p:sldId id="310" r:id="rId24"/>
    <p:sldId id="311" r:id="rId25"/>
    <p:sldId id="312" r:id="rId26"/>
    <p:sldId id="313" r:id="rId27"/>
    <p:sldId id="315" r:id="rId28"/>
    <p:sldId id="316" r:id="rId29"/>
    <p:sldId id="317" r:id="rId30"/>
    <p:sldId id="318" r:id="rId31"/>
    <p:sldId id="319" r:id="rId32"/>
    <p:sldId id="328" r:id="rId33"/>
    <p:sldId id="330" r:id="rId34"/>
  </p:sldIdLst>
  <p:sldSz cx="9144000" cy="5143500" type="screen16x9"/>
  <p:notesSz cx="6797675" cy="9926638"/>
  <p:defaultTextStyle>
    <a:defPPr>
      <a:defRPr lang="en-US"/>
    </a:defPPr>
    <a:lvl1pPr marL="0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1pPr>
    <a:lvl2pPr marL="357896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2pPr>
    <a:lvl3pPr marL="715792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3pPr>
    <a:lvl4pPr marL="1073688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4pPr>
    <a:lvl5pPr marL="1431585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5pPr>
    <a:lvl6pPr marL="1789481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6pPr>
    <a:lvl7pPr marL="2147377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7pPr>
    <a:lvl8pPr marL="2505273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8pPr>
    <a:lvl9pPr marL="2863169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980DCE-84EB-26B8-382C-6BCD0C906254}" v="3" dt="2024-02-22T13:00:16.312"/>
    <p1510:client id="{91364B51-70CA-2D6E-8A28-227BF65344AB}" v="31" dt="2024-02-21T12:41:29.240"/>
  </p1510:revLst>
</p1510:revInfo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4660"/>
  </p:normalViewPr>
  <p:slideViewPr>
    <p:cSldViewPr showGuides="1">
      <p:cViewPr varScale="1">
        <p:scale>
          <a:sx n="147" d="100"/>
          <a:sy n="147" d="100"/>
        </p:scale>
        <p:origin x="534" y="12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50" d="100"/>
          <a:sy n="50" d="100"/>
        </p:scale>
        <p:origin x="2700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51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50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bara Barwacz-Mikuła" userId="S::bbmikula@mcp.malopolska.pl::72ea0c60-44b3-46b7-a25e-9c2c6e7716b2" providerId="AD" clId="Web-{55980DCE-84EB-26B8-382C-6BCD0C906254}"/>
    <pc:docChg chg="modSld">
      <pc:chgData name="Barbara Barwacz-Mikuła" userId="S::bbmikula@mcp.malopolska.pl::72ea0c60-44b3-46b7-a25e-9c2c6e7716b2" providerId="AD" clId="Web-{55980DCE-84EB-26B8-382C-6BCD0C906254}" dt="2024-02-22T13:00:16.312" v="3" actId="20577"/>
      <pc:docMkLst>
        <pc:docMk/>
      </pc:docMkLst>
      <pc:sldChg chg="modSp">
        <pc:chgData name="Barbara Barwacz-Mikuła" userId="S::bbmikula@mcp.malopolska.pl::72ea0c60-44b3-46b7-a25e-9c2c6e7716b2" providerId="AD" clId="Web-{55980DCE-84EB-26B8-382C-6BCD0C906254}" dt="2024-02-22T13:00:16.312" v="3" actId="20577"/>
        <pc:sldMkLst>
          <pc:docMk/>
          <pc:sldMk cId="3486684511" sldId="258"/>
        </pc:sldMkLst>
        <pc:spChg chg="mod">
          <ac:chgData name="Barbara Barwacz-Mikuła" userId="S::bbmikula@mcp.malopolska.pl::72ea0c60-44b3-46b7-a25e-9c2c6e7716b2" providerId="AD" clId="Web-{55980DCE-84EB-26B8-382C-6BCD0C906254}" dt="2024-02-22T13:00:16.312" v="3" actId="20577"/>
          <ac:spMkLst>
            <pc:docMk/>
            <pc:sldMk cId="3486684511" sldId="258"/>
            <ac:spMk id="2" creationId="{12430B7D-8364-4D7A-AE47-9AA414D9F7DD}"/>
          </ac:spMkLst>
        </pc:spChg>
      </pc:sldChg>
    </pc:docChg>
  </pc:docChgLst>
  <pc:docChgLst>
    <pc:chgData name="Ewa Zabrzańska" userId="S::ezabrzanska@mcp.malopolska.pl::b55d16a0-cbad-4bda-85bc-3278c7429ae3" providerId="AD" clId="Web-{39D9ED07-5549-1C4D-1B7E-CD3D0475667C}"/>
    <pc:docChg chg="sldOrd">
      <pc:chgData name="Ewa Zabrzańska" userId="S::ezabrzanska@mcp.malopolska.pl::b55d16a0-cbad-4bda-85bc-3278c7429ae3" providerId="AD" clId="Web-{39D9ED07-5549-1C4D-1B7E-CD3D0475667C}" dt="2024-01-12T07:59:27.023" v="0"/>
      <pc:docMkLst>
        <pc:docMk/>
      </pc:docMkLst>
      <pc:sldChg chg="ord">
        <pc:chgData name="Ewa Zabrzańska" userId="S::ezabrzanska@mcp.malopolska.pl::b55d16a0-cbad-4bda-85bc-3278c7429ae3" providerId="AD" clId="Web-{39D9ED07-5549-1C4D-1B7E-CD3D0475667C}" dt="2024-01-12T07:59:27.023" v="0"/>
        <pc:sldMkLst>
          <pc:docMk/>
          <pc:sldMk cId="581794039" sldId="276"/>
        </pc:sldMkLst>
      </pc:sldChg>
    </pc:docChg>
  </pc:docChgLst>
  <pc:docChgLst>
    <pc:chgData name="Barbara Barwacz-Mikuła" userId="S::bbmikula@mcp.malopolska.pl::72ea0c60-44b3-46b7-a25e-9c2c6e7716b2" providerId="AD" clId="Web-{91364B51-70CA-2D6E-8A28-227BF65344AB}"/>
    <pc:docChg chg="modSld">
      <pc:chgData name="Barbara Barwacz-Mikuła" userId="S::bbmikula@mcp.malopolska.pl::72ea0c60-44b3-46b7-a25e-9c2c6e7716b2" providerId="AD" clId="Web-{91364B51-70CA-2D6E-8A28-227BF65344AB}" dt="2024-02-21T12:41:29.240" v="28" actId="20577"/>
      <pc:docMkLst>
        <pc:docMk/>
      </pc:docMkLst>
      <pc:sldChg chg="delSp modSp">
        <pc:chgData name="Barbara Barwacz-Mikuła" userId="S::bbmikula@mcp.malopolska.pl::72ea0c60-44b3-46b7-a25e-9c2c6e7716b2" providerId="AD" clId="Web-{91364B51-70CA-2D6E-8A28-227BF65344AB}" dt="2024-02-21T12:39:59.296" v="2"/>
        <pc:sldMkLst>
          <pc:docMk/>
          <pc:sldMk cId="902646949" sldId="277"/>
        </pc:sldMkLst>
        <pc:spChg chg="del">
          <ac:chgData name="Barbara Barwacz-Mikuła" userId="S::bbmikula@mcp.malopolska.pl::72ea0c60-44b3-46b7-a25e-9c2c6e7716b2" providerId="AD" clId="Web-{91364B51-70CA-2D6E-8A28-227BF65344AB}" dt="2024-02-21T12:39:57.078" v="0"/>
          <ac:spMkLst>
            <pc:docMk/>
            <pc:sldMk cId="902646949" sldId="277"/>
            <ac:spMk id="21" creationId="{00000000-0000-0000-0000-000000000000}"/>
          </ac:spMkLst>
        </pc:spChg>
        <pc:spChg chg="del mod">
          <ac:chgData name="Barbara Barwacz-Mikuła" userId="S::bbmikula@mcp.malopolska.pl::72ea0c60-44b3-46b7-a25e-9c2c6e7716b2" providerId="AD" clId="Web-{91364B51-70CA-2D6E-8A28-227BF65344AB}" dt="2024-02-21T12:39:59.296" v="2"/>
          <ac:spMkLst>
            <pc:docMk/>
            <pc:sldMk cId="902646949" sldId="277"/>
            <ac:spMk id="22" creationId="{00000000-0000-0000-0000-000000000000}"/>
          </ac:spMkLst>
        </pc:spChg>
      </pc:sldChg>
      <pc:sldChg chg="modSp">
        <pc:chgData name="Barbara Barwacz-Mikuła" userId="S::bbmikula@mcp.malopolska.pl::72ea0c60-44b3-46b7-a25e-9c2c6e7716b2" providerId="AD" clId="Web-{91364B51-70CA-2D6E-8A28-227BF65344AB}" dt="2024-02-21T12:40:25.157" v="7" actId="1076"/>
        <pc:sldMkLst>
          <pc:docMk/>
          <pc:sldMk cId="2426821754" sldId="299"/>
        </pc:sldMkLst>
        <pc:spChg chg="mod">
          <ac:chgData name="Barbara Barwacz-Mikuła" userId="S::bbmikula@mcp.malopolska.pl::72ea0c60-44b3-46b7-a25e-9c2c6e7716b2" providerId="AD" clId="Web-{91364B51-70CA-2D6E-8A28-227BF65344AB}" dt="2024-02-21T12:40:25.157" v="7" actId="1076"/>
          <ac:spMkLst>
            <pc:docMk/>
            <pc:sldMk cId="2426821754" sldId="299"/>
            <ac:spMk id="12" creationId="{00000000-0000-0000-0000-000000000000}"/>
          </ac:spMkLst>
        </pc:spChg>
      </pc:sldChg>
      <pc:sldChg chg="modSp">
        <pc:chgData name="Barbara Barwacz-Mikuła" userId="S::bbmikula@mcp.malopolska.pl::72ea0c60-44b3-46b7-a25e-9c2c6e7716b2" providerId="AD" clId="Web-{91364B51-70CA-2D6E-8A28-227BF65344AB}" dt="2024-02-21T12:41:29.240" v="28" actId="20577"/>
        <pc:sldMkLst>
          <pc:docMk/>
          <pc:sldMk cId="3903413487" sldId="300"/>
        </pc:sldMkLst>
        <pc:spChg chg="mod">
          <ac:chgData name="Barbara Barwacz-Mikuła" userId="S::bbmikula@mcp.malopolska.pl::72ea0c60-44b3-46b7-a25e-9c2c6e7716b2" providerId="AD" clId="Web-{91364B51-70CA-2D6E-8A28-227BF65344AB}" dt="2024-02-21T12:41:29.240" v="28" actId="20577"/>
          <ac:spMkLst>
            <pc:docMk/>
            <pc:sldMk cId="3903413487" sldId="300"/>
            <ac:spMk id="12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89711D-272B-4C12-9252-7132707DB728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0D8CC0B9-5195-4A49-9435-81A55252277B}">
      <dgm:prSet custT="1"/>
      <dgm:spPr/>
      <dgm:t>
        <a:bodyPr/>
        <a:lstStyle/>
        <a:p>
          <a:pPr rtl="0"/>
          <a:r>
            <a:rPr lang="pl-PL" sz="1400" b="1" dirty="0">
              <a:latin typeface="Arial" panose="020B0604020202020204" pitchFamily="34" charset="0"/>
              <a:cs typeface="Arial" panose="020B0604020202020204" pitchFamily="34" charset="0"/>
            </a:rPr>
            <a:t>produkcji przemysłowej </a:t>
          </a:r>
        </a:p>
      </dgm:t>
    </dgm:pt>
    <dgm:pt modelId="{B04E64A5-F02E-4BDC-AE01-3E3B4FFC323D}" type="parTrans" cxnId="{EB22E8E0-882C-4110-A386-F716EEDB692E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6B0387-83CE-4C83-9F2B-CECFAA1126AC}" type="sibTrans" cxnId="{EB22E8E0-882C-4110-A386-F716EEDB692E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DDFC07-41F9-4D6D-B94C-432F1956E1E9}">
      <dgm:prSet custT="1"/>
      <dgm:spPr/>
      <dgm:t>
        <a:bodyPr/>
        <a:lstStyle/>
        <a:p>
          <a:pPr rtl="0">
            <a:lnSpc>
              <a:spcPct val="119000"/>
            </a:lnSpc>
            <a:spcAft>
              <a:spcPts val="600"/>
            </a:spcAft>
          </a:pPr>
          <a:r>
            <a:rPr lang="pl-PL" sz="1400" b="1" dirty="0">
              <a:latin typeface="Arial" panose="020B0604020202020204" pitchFamily="34" charset="0"/>
              <a:cs typeface="Arial" panose="020B0604020202020204" pitchFamily="34" charset="0"/>
            </a:rPr>
            <a:t>świadczenia usług i modeli biznesowych</a:t>
          </a:r>
          <a:r>
            <a:rPr lang="pl-PL" sz="1400" b="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br>
            <a:rPr lang="pl-PL" sz="1400" b="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pl-PL" sz="1400" b="0" dirty="0">
              <a:latin typeface="Arial" panose="020B0604020202020204" pitchFamily="34" charset="0"/>
              <a:cs typeface="Arial" panose="020B0604020202020204" pitchFamily="34" charset="0"/>
            </a:rPr>
            <a:t>w tym wykorzystujących rozwiązania z obszaru big data, sztucznej inteligencji, wirtualnej i rozszerzonej rzeczywistości, automatyki i robotyki, druku addytywnego, technologii teleinformatycznych oraz komunikacji pomiędzy maszynami oraz człowiekiem a maszynami</a:t>
          </a:r>
        </a:p>
      </dgm:t>
    </dgm:pt>
    <dgm:pt modelId="{538FE2D1-D9B3-4DF0-BF89-B12BB6764AE3}" type="parTrans" cxnId="{CC5D1575-32D0-47E1-82B3-68D35CEA26B3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5EE256-AF60-421B-9448-F1BB952CFCDF}" type="sibTrans" cxnId="{CC5D1575-32D0-47E1-82B3-68D35CEA26B3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93ACE93-BCBA-428D-A5D9-78B2EFD9D0C4}" type="pres">
      <dgm:prSet presAssocID="{9589711D-272B-4C12-9252-7132707DB72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325011E7-FE6C-4DAB-871E-DE098BB8E588}" type="pres">
      <dgm:prSet presAssocID="{0D8CC0B9-5195-4A49-9435-81A55252277B}" presName="parentLin" presStyleCnt="0"/>
      <dgm:spPr/>
    </dgm:pt>
    <dgm:pt modelId="{91A3A9D3-1E7D-45FA-B7C7-3818C21BE049}" type="pres">
      <dgm:prSet presAssocID="{0D8CC0B9-5195-4A49-9435-81A55252277B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9FE994C3-CEFA-4311-A488-C04309287BC6}" type="pres">
      <dgm:prSet presAssocID="{0D8CC0B9-5195-4A49-9435-81A55252277B}" presName="parentText" presStyleLbl="node1" presStyleIdx="0" presStyleCnt="2" custScaleX="91548" custScaleY="57477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B64D066-B37E-444C-B989-7522DD2755EE}" type="pres">
      <dgm:prSet presAssocID="{0D8CC0B9-5195-4A49-9435-81A55252277B}" presName="negativeSpace" presStyleCnt="0"/>
      <dgm:spPr/>
    </dgm:pt>
    <dgm:pt modelId="{F983BD7C-D1D9-48BD-A429-BF496E42BC80}" type="pres">
      <dgm:prSet presAssocID="{0D8CC0B9-5195-4A49-9435-81A55252277B}" presName="childText" presStyleLbl="conFgAcc1" presStyleIdx="0" presStyleCnt="2" custScaleX="95393" custScaleY="67198">
        <dgm:presLayoutVars>
          <dgm:bulletEnabled val="1"/>
        </dgm:presLayoutVars>
      </dgm:prSet>
      <dgm:spPr/>
    </dgm:pt>
    <dgm:pt modelId="{7F813CB4-3205-491E-B27F-016F71139E4E}" type="pres">
      <dgm:prSet presAssocID="{C06B0387-83CE-4C83-9F2B-CECFAA1126AC}" presName="spaceBetweenRectangles" presStyleCnt="0"/>
      <dgm:spPr/>
    </dgm:pt>
    <dgm:pt modelId="{FE83D3FC-B3E1-4A70-A77E-F7E5A6363A82}" type="pres">
      <dgm:prSet presAssocID="{2ADDFC07-41F9-4D6D-B94C-432F1956E1E9}" presName="parentLin" presStyleCnt="0"/>
      <dgm:spPr/>
    </dgm:pt>
    <dgm:pt modelId="{2000E3AB-A3C4-4E7A-B9ED-24A16093951D}" type="pres">
      <dgm:prSet presAssocID="{2ADDFC07-41F9-4D6D-B94C-432F1956E1E9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003F38D7-B3E8-46BE-BDF5-4867E2025074}" type="pres">
      <dgm:prSet presAssocID="{2ADDFC07-41F9-4D6D-B94C-432F1956E1E9}" presName="parentText" presStyleLbl="node1" presStyleIdx="1" presStyleCnt="2" custScaleX="132308" custScaleY="184925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8C08A95-60D3-40A3-A219-EAD62DD1A57A}" type="pres">
      <dgm:prSet presAssocID="{2ADDFC07-41F9-4D6D-B94C-432F1956E1E9}" presName="negativeSpace" presStyleCnt="0"/>
      <dgm:spPr/>
    </dgm:pt>
    <dgm:pt modelId="{45239D74-4529-44BB-AA34-057B5042CD18}" type="pres">
      <dgm:prSet presAssocID="{2ADDFC07-41F9-4D6D-B94C-432F1956E1E9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31FDCA5F-4EC8-4A11-AAE8-5164D2FF480C}" type="presOf" srcId="{2ADDFC07-41F9-4D6D-B94C-432F1956E1E9}" destId="{2000E3AB-A3C4-4E7A-B9ED-24A16093951D}" srcOrd="0" destOrd="0" presId="urn:microsoft.com/office/officeart/2005/8/layout/list1"/>
    <dgm:cxn modelId="{F1C1ED89-E80F-427E-BCB3-98303899F867}" type="presOf" srcId="{2ADDFC07-41F9-4D6D-B94C-432F1956E1E9}" destId="{003F38D7-B3E8-46BE-BDF5-4867E2025074}" srcOrd="1" destOrd="0" presId="urn:microsoft.com/office/officeart/2005/8/layout/list1"/>
    <dgm:cxn modelId="{5156A1A5-6E9F-4A94-9B1D-FADEBA047030}" type="presOf" srcId="{0D8CC0B9-5195-4A49-9435-81A55252277B}" destId="{9FE994C3-CEFA-4311-A488-C04309287BC6}" srcOrd="1" destOrd="0" presId="urn:microsoft.com/office/officeart/2005/8/layout/list1"/>
    <dgm:cxn modelId="{B2704637-4AAA-4EAE-9357-C65DD2C38922}" type="presOf" srcId="{9589711D-272B-4C12-9252-7132707DB728}" destId="{893ACE93-BCBA-428D-A5D9-78B2EFD9D0C4}" srcOrd="0" destOrd="0" presId="urn:microsoft.com/office/officeart/2005/8/layout/list1"/>
    <dgm:cxn modelId="{B9D34814-6143-46D9-BAA2-1E9D73861E91}" type="presOf" srcId="{0D8CC0B9-5195-4A49-9435-81A55252277B}" destId="{91A3A9D3-1E7D-45FA-B7C7-3818C21BE049}" srcOrd="0" destOrd="0" presId="urn:microsoft.com/office/officeart/2005/8/layout/list1"/>
    <dgm:cxn modelId="{CC5D1575-32D0-47E1-82B3-68D35CEA26B3}" srcId="{9589711D-272B-4C12-9252-7132707DB728}" destId="{2ADDFC07-41F9-4D6D-B94C-432F1956E1E9}" srcOrd="1" destOrd="0" parTransId="{538FE2D1-D9B3-4DF0-BF89-B12BB6764AE3}" sibTransId="{685EE256-AF60-421B-9448-F1BB952CFCDF}"/>
    <dgm:cxn modelId="{EB22E8E0-882C-4110-A386-F716EEDB692E}" srcId="{9589711D-272B-4C12-9252-7132707DB728}" destId="{0D8CC0B9-5195-4A49-9435-81A55252277B}" srcOrd="0" destOrd="0" parTransId="{B04E64A5-F02E-4BDC-AE01-3E3B4FFC323D}" sibTransId="{C06B0387-83CE-4C83-9F2B-CECFAA1126AC}"/>
    <dgm:cxn modelId="{B2CDBC9F-20F2-4038-98B2-1B094262AF3F}" type="presParOf" srcId="{893ACE93-BCBA-428D-A5D9-78B2EFD9D0C4}" destId="{325011E7-FE6C-4DAB-871E-DE098BB8E588}" srcOrd="0" destOrd="0" presId="urn:microsoft.com/office/officeart/2005/8/layout/list1"/>
    <dgm:cxn modelId="{5A028C5C-EE2F-474A-8198-BA15CA65D6E8}" type="presParOf" srcId="{325011E7-FE6C-4DAB-871E-DE098BB8E588}" destId="{91A3A9D3-1E7D-45FA-B7C7-3818C21BE049}" srcOrd="0" destOrd="0" presId="urn:microsoft.com/office/officeart/2005/8/layout/list1"/>
    <dgm:cxn modelId="{2B060BB2-CD48-4D62-B0C6-EEBBB97FCB5D}" type="presParOf" srcId="{325011E7-FE6C-4DAB-871E-DE098BB8E588}" destId="{9FE994C3-CEFA-4311-A488-C04309287BC6}" srcOrd="1" destOrd="0" presId="urn:microsoft.com/office/officeart/2005/8/layout/list1"/>
    <dgm:cxn modelId="{6D2E25D4-C834-4BEE-A556-94FCF98ADF08}" type="presParOf" srcId="{893ACE93-BCBA-428D-A5D9-78B2EFD9D0C4}" destId="{FB64D066-B37E-444C-B989-7522DD2755EE}" srcOrd="1" destOrd="0" presId="urn:microsoft.com/office/officeart/2005/8/layout/list1"/>
    <dgm:cxn modelId="{E681B485-7823-4A25-9B2A-B4BC56398659}" type="presParOf" srcId="{893ACE93-BCBA-428D-A5D9-78B2EFD9D0C4}" destId="{F983BD7C-D1D9-48BD-A429-BF496E42BC80}" srcOrd="2" destOrd="0" presId="urn:microsoft.com/office/officeart/2005/8/layout/list1"/>
    <dgm:cxn modelId="{0CA3511C-3527-4AFC-B3C9-3CC57212ECFE}" type="presParOf" srcId="{893ACE93-BCBA-428D-A5D9-78B2EFD9D0C4}" destId="{7F813CB4-3205-491E-B27F-016F71139E4E}" srcOrd="3" destOrd="0" presId="urn:microsoft.com/office/officeart/2005/8/layout/list1"/>
    <dgm:cxn modelId="{C26516C7-2E90-49E0-AFD8-F13B5AE4AE75}" type="presParOf" srcId="{893ACE93-BCBA-428D-A5D9-78B2EFD9D0C4}" destId="{FE83D3FC-B3E1-4A70-A77E-F7E5A6363A82}" srcOrd="4" destOrd="0" presId="urn:microsoft.com/office/officeart/2005/8/layout/list1"/>
    <dgm:cxn modelId="{82B6B6FE-FD4C-440A-AC39-B62AE8C7DF19}" type="presParOf" srcId="{FE83D3FC-B3E1-4A70-A77E-F7E5A6363A82}" destId="{2000E3AB-A3C4-4E7A-B9ED-24A16093951D}" srcOrd="0" destOrd="0" presId="urn:microsoft.com/office/officeart/2005/8/layout/list1"/>
    <dgm:cxn modelId="{4FBCD4EA-7E5A-4818-B4F8-EE648FDAAB9B}" type="presParOf" srcId="{FE83D3FC-B3E1-4A70-A77E-F7E5A6363A82}" destId="{003F38D7-B3E8-46BE-BDF5-4867E2025074}" srcOrd="1" destOrd="0" presId="urn:microsoft.com/office/officeart/2005/8/layout/list1"/>
    <dgm:cxn modelId="{8AB7B28C-DB81-40F9-AD87-B8BA160F9636}" type="presParOf" srcId="{893ACE93-BCBA-428D-A5D9-78B2EFD9D0C4}" destId="{A8C08A95-60D3-40A3-A219-EAD62DD1A57A}" srcOrd="5" destOrd="0" presId="urn:microsoft.com/office/officeart/2005/8/layout/list1"/>
    <dgm:cxn modelId="{946161D5-4E6F-4DEC-A174-D6E4BCBB1092}" type="presParOf" srcId="{893ACE93-BCBA-428D-A5D9-78B2EFD9D0C4}" destId="{45239D74-4529-44BB-AA34-057B5042CD18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2E48AA4-CE77-4793-BDFA-B2C216AC3568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pl-PL"/>
        </a:p>
      </dgm:t>
    </dgm:pt>
    <dgm:pt modelId="{CB3BE15B-CC7C-4127-9D31-D9B9670A6D5B}" type="pres">
      <dgm:prSet presAssocID="{E2E48AA4-CE77-4793-BDFA-B2C216AC356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EA24AA73-6DD6-4D06-A134-CF279A1A3A32}" type="presOf" srcId="{E2E48AA4-CE77-4793-BDFA-B2C216AC3568}" destId="{CB3BE15B-CC7C-4127-9D31-D9B9670A6D5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3075545-B6BA-4612-BFF1-B8507A9D1838}" type="doc">
      <dgm:prSet loTypeId="urn:microsoft.com/office/officeart/2008/layout/SquareAccentList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pl-PL"/>
        </a:p>
      </dgm:t>
    </dgm:pt>
    <dgm:pt modelId="{6B679C28-EB3A-42F5-809D-330C3C91611A}">
      <dgm:prSet custT="1"/>
      <dgm:spPr/>
      <dgm:t>
        <a:bodyPr/>
        <a:lstStyle/>
        <a:p>
          <a:pPr rtl="0"/>
          <a:r>
            <a:rPr lang="pl-PL" sz="1600" b="1" kern="12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rPr>
            <a:t>część bezzwrotna dotacji</a:t>
          </a:r>
        </a:p>
      </dgm:t>
    </dgm:pt>
    <dgm:pt modelId="{C63255EC-A88A-479E-A741-77E9B733EC5B}" type="parTrans" cxnId="{1B5D09BB-BB73-443A-A8EE-739E93F72CB7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4C23378-912E-40C9-A492-97C578769D55}" type="sibTrans" cxnId="{1B5D09BB-BB73-443A-A8EE-739E93F72CB7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4F89F7-7A82-4C30-AA6C-51FB5BA838CD}">
      <dgm:prSet custT="1"/>
      <dgm:spPr/>
      <dgm:t>
        <a:bodyPr/>
        <a:lstStyle/>
        <a:p>
          <a:pPr rtl="0"/>
          <a:r>
            <a:rPr lang="pl-PL" sz="1600" b="1" kern="12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rPr>
            <a:t>część zwrotna dotacji </a:t>
          </a:r>
        </a:p>
      </dgm:t>
    </dgm:pt>
    <dgm:pt modelId="{B8D9EDE4-CC09-4F73-B8AB-201AE9C3650E}" type="parTrans" cxnId="{43C07DF6-6AFC-4AB9-B923-17F48574C143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6F257C-07C8-4209-9377-9FCB76AEDF66}" type="sibTrans" cxnId="{43C07DF6-6AFC-4AB9-B923-17F48574C143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91BD5D7-A36B-4294-ABAA-75B3655FAB40}" type="pres">
      <dgm:prSet presAssocID="{83075545-B6BA-4612-BFF1-B8507A9D1838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46A5A812-3116-42FC-9719-4A17C6E6A168}" type="pres">
      <dgm:prSet presAssocID="{6B679C28-EB3A-42F5-809D-330C3C91611A}" presName="root" presStyleCnt="0">
        <dgm:presLayoutVars>
          <dgm:chMax/>
          <dgm:chPref/>
        </dgm:presLayoutVars>
      </dgm:prSet>
      <dgm:spPr/>
    </dgm:pt>
    <dgm:pt modelId="{928696AA-9EF2-4B05-9B2F-34BF4F9EC618}" type="pres">
      <dgm:prSet presAssocID="{6B679C28-EB3A-42F5-809D-330C3C91611A}" presName="rootComposite" presStyleCnt="0">
        <dgm:presLayoutVars/>
      </dgm:prSet>
      <dgm:spPr/>
    </dgm:pt>
    <dgm:pt modelId="{ADC36BAF-0EB0-46B0-8939-D12421CEB589}" type="pres">
      <dgm:prSet presAssocID="{6B679C28-EB3A-42F5-809D-330C3C91611A}" presName="ParentAccent" presStyleLbl="alignNode1" presStyleIdx="0" presStyleCnt="2"/>
      <dgm:spPr/>
    </dgm:pt>
    <dgm:pt modelId="{3C1C62C1-28AF-4F34-86F5-992D1A5C20B4}" type="pres">
      <dgm:prSet presAssocID="{6B679C28-EB3A-42F5-809D-330C3C91611A}" presName="ParentSmallAccent" presStyleLbl="fgAcc1" presStyleIdx="0" presStyleCnt="2"/>
      <dgm:spPr/>
    </dgm:pt>
    <dgm:pt modelId="{D1CF6C56-3DC9-451C-9369-C35E91BC911F}" type="pres">
      <dgm:prSet presAssocID="{6B679C28-EB3A-42F5-809D-330C3C91611A}" presName="Parent" presStyleLbl="revTx" presStyleIdx="0" presStyleCnt="2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A7742EA-2A57-4C15-AD3A-1467A1D82346}" type="pres">
      <dgm:prSet presAssocID="{6B679C28-EB3A-42F5-809D-330C3C91611A}" presName="childShape" presStyleCnt="0">
        <dgm:presLayoutVars>
          <dgm:chMax val="0"/>
          <dgm:chPref val="0"/>
        </dgm:presLayoutVars>
      </dgm:prSet>
      <dgm:spPr/>
    </dgm:pt>
    <dgm:pt modelId="{968108AB-F34D-4F06-885B-C1D1A8D07484}" type="pres">
      <dgm:prSet presAssocID="{F74F89F7-7A82-4C30-AA6C-51FB5BA838CD}" presName="root" presStyleCnt="0">
        <dgm:presLayoutVars>
          <dgm:chMax/>
          <dgm:chPref/>
        </dgm:presLayoutVars>
      </dgm:prSet>
      <dgm:spPr/>
    </dgm:pt>
    <dgm:pt modelId="{B30387A0-5DF0-4BF4-A14B-981A7CFAE483}" type="pres">
      <dgm:prSet presAssocID="{F74F89F7-7A82-4C30-AA6C-51FB5BA838CD}" presName="rootComposite" presStyleCnt="0">
        <dgm:presLayoutVars/>
      </dgm:prSet>
      <dgm:spPr/>
    </dgm:pt>
    <dgm:pt modelId="{F49C1B6A-D181-4B0D-B376-681DA6A7700B}" type="pres">
      <dgm:prSet presAssocID="{F74F89F7-7A82-4C30-AA6C-51FB5BA838CD}" presName="ParentAccent" presStyleLbl="alignNode1" presStyleIdx="1" presStyleCnt="2"/>
      <dgm:spPr/>
    </dgm:pt>
    <dgm:pt modelId="{872FF335-05B2-4919-A035-3292D969DDC8}" type="pres">
      <dgm:prSet presAssocID="{F74F89F7-7A82-4C30-AA6C-51FB5BA838CD}" presName="ParentSmallAccent" presStyleLbl="fgAcc1" presStyleIdx="1" presStyleCnt="2"/>
      <dgm:spPr/>
    </dgm:pt>
    <dgm:pt modelId="{9F810B96-7C11-447F-A12B-537B6BF5FB64}" type="pres">
      <dgm:prSet presAssocID="{F74F89F7-7A82-4C30-AA6C-51FB5BA838CD}" presName="Parent" presStyleLbl="revTx" presStyleIdx="1" presStyleCnt="2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8FFA93E-F257-45DF-AF62-7CA37A4F9A24}" type="pres">
      <dgm:prSet presAssocID="{F74F89F7-7A82-4C30-AA6C-51FB5BA838CD}" presName="childShape" presStyleCnt="0">
        <dgm:presLayoutVars>
          <dgm:chMax val="0"/>
          <dgm:chPref val="0"/>
        </dgm:presLayoutVars>
      </dgm:prSet>
      <dgm:spPr/>
    </dgm:pt>
  </dgm:ptLst>
  <dgm:cxnLst>
    <dgm:cxn modelId="{235B8A96-E105-463B-BA4A-E35FF2B03090}" type="presOf" srcId="{F74F89F7-7A82-4C30-AA6C-51FB5BA838CD}" destId="{9F810B96-7C11-447F-A12B-537B6BF5FB64}" srcOrd="0" destOrd="0" presId="urn:microsoft.com/office/officeart/2008/layout/SquareAccentList"/>
    <dgm:cxn modelId="{79416DF0-A059-4E26-A016-3FF120F81780}" type="presOf" srcId="{6B679C28-EB3A-42F5-809D-330C3C91611A}" destId="{D1CF6C56-3DC9-451C-9369-C35E91BC911F}" srcOrd="0" destOrd="0" presId="urn:microsoft.com/office/officeart/2008/layout/SquareAccentList"/>
    <dgm:cxn modelId="{5A995FAF-EF26-4CF2-BABF-0E65C5F06517}" type="presOf" srcId="{83075545-B6BA-4612-BFF1-B8507A9D1838}" destId="{691BD5D7-A36B-4294-ABAA-75B3655FAB40}" srcOrd="0" destOrd="0" presId="urn:microsoft.com/office/officeart/2008/layout/SquareAccentList"/>
    <dgm:cxn modelId="{43C07DF6-6AFC-4AB9-B923-17F48574C143}" srcId="{83075545-B6BA-4612-BFF1-B8507A9D1838}" destId="{F74F89F7-7A82-4C30-AA6C-51FB5BA838CD}" srcOrd="1" destOrd="0" parTransId="{B8D9EDE4-CC09-4F73-B8AB-201AE9C3650E}" sibTransId="{0B6F257C-07C8-4209-9377-9FCB76AEDF66}"/>
    <dgm:cxn modelId="{1B5D09BB-BB73-443A-A8EE-739E93F72CB7}" srcId="{83075545-B6BA-4612-BFF1-B8507A9D1838}" destId="{6B679C28-EB3A-42F5-809D-330C3C91611A}" srcOrd="0" destOrd="0" parTransId="{C63255EC-A88A-479E-A741-77E9B733EC5B}" sibTransId="{34C23378-912E-40C9-A492-97C578769D55}"/>
    <dgm:cxn modelId="{B35472BC-E44C-4E87-B96E-099E2819A409}" type="presParOf" srcId="{691BD5D7-A36B-4294-ABAA-75B3655FAB40}" destId="{46A5A812-3116-42FC-9719-4A17C6E6A168}" srcOrd="0" destOrd="0" presId="urn:microsoft.com/office/officeart/2008/layout/SquareAccentList"/>
    <dgm:cxn modelId="{B1AA35CA-1276-43FF-B9B5-F2986DB8DEE4}" type="presParOf" srcId="{46A5A812-3116-42FC-9719-4A17C6E6A168}" destId="{928696AA-9EF2-4B05-9B2F-34BF4F9EC618}" srcOrd="0" destOrd="0" presId="urn:microsoft.com/office/officeart/2008/layout/SquareAccentList"/>
    <dgm:cxn modelId="{90EFF577-817B-4060-908E-401421E3D777}" type="presParOf" srcId="{928696AA-9EF2-4B05-9B2F-34BF4F9EC618}" destId="{ADC36BAF-0EB0-46B0-8939-D12421CEB589}" srcOrd="0" destOrd="0" presId="urn:microsoft.com/office/officeart/2008/layout/SquareAccentList"/>
    <dgm:cxn modelId="{FDECE948-B9CE-4B87-B69F-0DB891D2F824}" type="presParOf" srcId="{928696AA-9EF2-4B05-9B2F-34BF4F9EC618}" destId="{3C1C62C1-28AF-4F34-86F5-992D1A5C20B4}" srcOrd="1" destOrd="0" presId="urn:microsoft.com/office/officeart/2008/layout/SquareAccentList"/>
    <dgm:cxn modelId="{CFEE4239-43BC-4068-93AB-1449D842153B}" type="presParOf" srcId="{928696AA-9EF2-4B05-9B2F-34BF4F9EC618}" destId="{D1CF6C56-3DC9-451C-9369-C35E91BC911F}" srcOrd="2" destOrd="0" presId="urn:microsoft.com/office/officeart/2008/layout/SquareAccentList"/>
    <dgm:cxn modelId="{B08F51DD-93ED-43CE-A55A-7BC0645D79E7}" type="presParOf" srcId="{46A5A812-3116-42FC-9719-4A17C6E6A168}" destId="{3A7742EA-2A57-4C15-AD3A-1467A1D82346}" srcOrd="1" destOrd="0" presId="urn:microsoft.com/office/officeart/2008/layout/SquareAccentList"/>
    <dgm:cxn modelId="{38663CF1-075D-44E5-87B8-58BD1726FE7C}" type="presParOf" srcId="{691BD5D7-A36B-4294-ABAA-75B3655FAB40}" destId="{968108AB-F34D-4F06-885B-C1D1A8D07484}" srcOrd="1" destOrd="0" presId="urn:microsoft.com/office/officeart/2008/layout/SquareAccentList"/>
    <dgm:cxn modelId="{D7DF90F5-5AAB-4926-A16D-7B0500742848}" type="presParOf" srcId="{968108AB-F34D-4F06-885B-C1D1A8D07484}" destId="{B30387A0-5DF0-4BF4-A14B-981A7CFAE483}" srcOrd="0" destOrd="0" presId="urn:microsoft.com/office/officeart/2008/layout/SquareAccentList"/>
    <dgm:cxn modelId="{0AAFE62D-60F4-4F7B-AAC3-749E88F70D05}" type="presParOf" srcId="{B30387A0-5DF0-4BF4-A14B-981A7CFAE483}" destId="{F49C1B6A-D181-4B0D-B376-681DA6A7700B}" srcOrd="0" destOrd="0" presId="urn:microsoft.com/office/officeart/2008/layout/SquareAccentList"/>
    <dgm:cxn modelId="{A6ABEABD-770B-409C-93F2-0E7814F15BDC}" type="presParOf" srcId="{B30387A0-5DF0-4BF4-A14B-981A7CFAE483}" destId="{872FF335-05B2-4919-A035-3292D969DDC8}" srcOrd="1" destOrd="0" presId="urn:microsoft.com/office/officeart/2008/layout/SquareAccentList"/>
    <dgm:cxn modelId="{BC105F2F-BF0E-4239-B29F-FB2E13888A6F}" type="presParOf" srcId="{B30387A0-5DF0-4BF4-A14B-981A7CFAE483}" destId="{9F810B96-7C11-447F-A12B-537B6BF5FB64}" srcOrd="2" destOrd="0" presId="urn:microsoft.com/office/officeart/2008/layout/SquareAccentList"/>
    <dgm:cxn modelId="{4A525E45-6E79-49BD-9A6E-C692C145A241}" type="presParOf" srcId="{968108AB-F34D-4F06-885B-C1D1A8D07484}" destId="{98FFA93E-F257-45DF-AF62-7CA37A4F9A24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2E48AA4-CE77-4793-BDFA-B2C216AC3568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pl-PL"/>
        </a:p>
      </dgm:t>
    </dgm:pt>
    <dgm:pt modelId="{CB3BE15B-CC7C-4127-9D31-D9B9670A6D5B}" type="pres">
      <dgm:prSet presAssocID="{E2E48AA4-CE77-4793-BDFA-B2C216AC356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EA24AA73-6DD6-4D06-A134-CF279A1A3A32}" type="presOf" srcId="{E2E48AA4-CE77-4793-BDFA-B2C216AC3568}" destId="{CB3BE15B-CC7C-4127-9D31-D9B9670A6D5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461E164-DCEA-4748-8AF8-066D9CCCA8B8}" type="doc">
      <dgm:prSet loTypeId="urn:microsoft.com/office/officeart/2008/layout/PictureStrips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pl-PL"/>
        </a:p>
      </dgm:t>
    </dgm:pt>
    <dgm:pt modelId="{0DF86569-8E66-4524-B592-9696F1779765}">
      <dgm:prSet custT="1"/>
      <dgm:spPr/>
      <dgm:t>
        <a:bodyPr/>
        <a:lstStyle/>
        <a:p>
          <a:pPr rtl="0"/>
          <a:r>
            <a: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zgodne z regionalną inteligentną specjalizacją</a:t>
          </a:r>
        </a:p>
      </dgm:t>
    </dgm:pt>
    <dgm:pt modelId="{A25BC4EC-88BE-4423-B68E-45D1AB13D79D}" type="parTrans" cxnId="{AC1E4EA5-2C2B-45C7-B697-B1BE6020F651}">
      <dgm:prSet/>
      <dgm:spPr/>
      <dgm:t>
        <a:bodyPr/>
        <a:lstStyle/>
        <a:p>
          <a:endParaRPr lang="pl-PL" sz="16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6EFBCA-D79C-4EDB-BE1E-1C1A5954D6E5}" type="sibTrans" cxnId="{AC1E4EA5-2C2B-45C7-B697-B1BE6020F651}">
      <dgm:prSet/>
      <dgm:spPr/>
      <dgm:t>
        <a:bodyPr/>
        <a:lstStyle/>
        <a:p>
          <a:endParaRPr lang="pl-PL" sz="16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13F5FB-E6F1-4B53-B92C-F3CBAC370BA5}">
      <dgm:prSet custT="1"/>
      <dgm:spPr/>
      <dgm:t>
        <a:bodyPr/>
        <a:lstStyle/>
        <a:p>
          <a:pPr rtl="0"/>
          <a:r>
            <a: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zlokalizowane na terenie gmin zmarginalizowanych </a:t>
          </a:r>
        </a:p>
      </dgm:t>
    </dgm:pt>
    <dgm:pt modelId="{E603026B-E344-4914-A2AD-BB4948A2E314}" type="parTrans" cxnId="{C2A7C9B5-0DCA-41FD-A605-73A9AE542173}">
      <dgm:prSet/>
      <dgm:spPr/>
      <dgm:t>
        <a:bodyPr/>
        <a:lstStyle/>
        <a:p>
          <a:endParaRPr lang="pl-PL" sz="16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62A1DD-928F-49F2-81F4-45E05CD33BC3}" type="sibTrans" cxnId="{C2A7C9B5-0DCA-41FD-A605-73A9AE542173}">
      <dgm:prSet/>
      <dgm:spPr/>
      <dgm:t>
        <a:bodyPr/>
        <a:lstStyle/>
        <a:p>
          <a:endParaRPr lang="pl-PL" sz="16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AB303C9-4A0A-460C-A3BF-26CD4DD61C6A}">
      <dgm:prSet custT="1"/>
      <dgm:spPr/>
      <dgm:t>
        <a:bodyPr/>
        <a:lstStyle/>
        <a:p>
          <a:pPr rtl="0"/>
          <a:r>
            <a: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przyczyniające się do tworzenia miejsc pracy </a:t>
          </a:r>
        </a:p>
      </dgm:t>
    </dgm:pt>
    <dgm:pt modelId="{4E2E652C-E174-4542-95AC-679F0CE4EED9}" type="parTrans" cxnId="{1B39E5BE-A12C-494D-B0F8-2761934D28EC}">
      <dgm:prSet/>
      <dgm:spPr/>
      <dgm:t>
        <a:bodyPr/>
        <a:lstStyle/>
        <a:p>
          <a:endParaRPr lang="pl-PL" sz="16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477AE1-3E77-47DE-9817-A92E6124F9F9}" type="sibTrans" cxnId="{1B39E5BE-A12C-494D-B0F8-2761934D28EC}">
      <dgm:prSet/>
      <dgm:spPr/>
      <dgm:t>
        <a:bodyPr/>
        <a:lstStyle/>
        <a:p>
          <a:endParaRPr lang="pl-PL" sz="16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15F99C-6522-486D-BB46-CF1F5A0CCB5E}" type="pres">
      <dgm:prSet presAssocID="{1461E164-DCEA-4748-8AF8-066D9CCCA8B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7E3851FC-41EE-43B7-B085-AE99D5B1B24F}" type="pres">
      <dgm:prSet presAssocID="{0DF86569-8E66-4524-B592-9696F1779765}" presName="composite" presStyleCnt="0"/>
      <dgm:spPr/>
    </dgm:pt>
    <dgm:pt modelId="{C9ECF5EB-7303-47E0-8885-D8E1E1EEC071}" type="pres">
      <dgm:prSet presAssocID="{0DF86569-8E66-4524-B592-9696F1779765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27A1CC2-126C-44CB-B592-90ACD9A6BD26}" type="pres">
      <dgm:prSet presAssocID="{0DF86569-8E66-4524-B592-9696F1779765}" presName="rect2" presStyleLbl="fgImgPlace1" presStyleIdx="0" presStyleCnt="3"/>
      <dgm:spPr/>
    </dgm:pt>
    <dgm:pt modelId="{7540C297-8504-4B61-B6D3-AA30786F06D7}" type="pres">
      <dgm:prSet presAssocID="{E56EFBCA-D79C-4EDB-BE1E-1C1A5954D6E5}" presName="sibTrans" presStyleCnt="0"/>
      <dgm:spPr/>
    </dgm:pt>
    <dgm:pt modelId="{83F40E98-AAD7-405F-B442-B3C929A52CCF}" type="pres">
      <dgm:prSet presAssocID="{FB13F5FB-E6F1-4B53-B92C-F3CBAC370BA5}" presName="composite" presStyleCnt="0"/>
      <dgm:spPr/>
    </dgm:pt>
    <dgm:pt modelId="{73814DE9-2464-41A3-AE1F-08E5B2F92330}" type="pres">
      <dgm:prSet presAssocID="{FB13F5FB-E6F1-4B53-B92C-F3CBAC370BA5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B29D91A-303E-404C-BA81-CFCBE3C28455}" type="pres">
      <dgm:prSet presAssocID="{FB13F5FB-E6F1-4B53-B92C-F3CBAC370BA5}" presName="rect2" presStyleLbl="fgImgPlace1" presStyleIdx="1" presStyleCnt="3"/>
      <dgm:spPr/>
    </dgm:pt>
    <dgm:pt modelId="{7DF340F0-3265-424E-BEAA-0485CCD96CD1}" type="pres">
      <dgm:prSet presAssocID="{0A62A1DD-928F-49F2-81F4-45E05CD33BC3}" presName="sibTrans" presStyleCnt="0"/>
      <dgm:spPr/>
    </dgm:pt>
    <dgm:pt modelId="{4589ABAE-44EE-4842-A513-404EF67E1BFB}" type="pres">
      <dgm:prSet presAssocID="{7AB303C9-4A0A-460C-A3BF-26CD4DD61C6A}" presName="composite" presStyleCnt="0"/>
      <dgm:spPr/>
    </dgm:pt>
    <dgm:pt modelId="{3AE7523F-5B76-401E-95C9-076B0EE37B21}" type="pres">
      <dgm:prSet presAssocID="{7AB303C9-4A0A-460C-A3BF-26CD4DD61C6A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F47A970-B239-489C-A579-F7FA42ED2E0E}" type="pres">
      <dgm:prSet presAssocID="{7AB303C9-4A0A-460C-A3BF-26CD4DD61C6A}" presName="rect2" presStyleLbl="fgImgPlace1" presStyleIdx="2" presStyleCnt="3"/>
      <dgm:spPr/>
    </dgm:pt>
  </dgm:ptLst>
  <dgm:cxnLst>
    <dgm:cxn modelId="{AC1E4EA5-2C2B-45C7-B697-B1BE6020F651}" srcId="{1461E164-DCEA-4748-8AF8-066D9CCCA8B8}" destId="{0DF86569-8E66-4524-B592-9696F1779765}" srcOrd="0" destOrd="0" parTransId="{A25BC4EC-88BE-4423-B68E-45D1AB13D79D}" sibTransId="{E56EFBCA-D79C-4EDB-BE1E-1C1A5954D6E5}"/>
    <dgm:cxn modelId="{1B39E5BE-A12C-494D-B0F8-2761934D28EC}" srcId="{1461E164-DCEA-4748-8AF8-066D9CCCA8B8}" destId="{7AB303C9-4A0A-460C-A3BF-26CD4DD61C6A}" srcOrd="2" destOrd="0" parTransId="{4E2E652C-E174-4542-95AC-679F0CE4EED9}" sibTransId="{21477AE1-3E77-47DE-9817-A92E6124F9F9}"/>
    <dgm:cxn modelId="{A461EAC3-FC2F-45BC-8518-A30A5CFC30E3}" type="presOf" srcId="{FB13F5FB-E6F1-4B53-B92C-F3CBAC370BA5}" destId="{73814DE9-2464-41A3-AE1F-08E5B2F92330}" srcOrd="0" destOrd="0" presId="urn:microsoft.com/office/officeart/2008/layout/PictureStrips"/>
    <dgm:cxn modelId="{C2A7C9B5-0DCA-41FD-A605-73A9AE542173}" srcId="{1461E164-DCEA-4748-8AF8-066D9CCCA8B8}" destId="{FB13F5FB-E6F1-4B53-B92C-F3CBAC370BA5}" srcOrd="1" destOrd="0" parTransId="{E603026B-E344-4914-A2AD-BB4948A2E314}" sibTransId="{0A62A1DD-928F-49F2-81F4-45E05CD33BC3}"/>
    <dgm:cxn modelId="{EBF4543A-D5F6-40E4-9C33-1304D9BC8D03}" type="presOf" srcId="{1461E164-DCEA-4748-8AF8-066D9CCCA8B8}" destId="{8C15F99C-6522-486D-BB46-CF1F5A0CCB5E}" srcOrd="0" destOrd="0" presId="urn:microsoft.com/office/officeart/2008/layout/PictureStrips"/>
    <dgm:cxn modelId="{EBB5BD07-4787-4323-9972-CB541DCBA863}" type="presOf" srcId="{7AB303C9-4A0A-460C-A3BF-26CD4DD61C6A}" destId="{3AE7523F-5B76-401E-95C9-076B0EE37B21}" srcOrd="0" destOrd="0" presId="urn:microsoft.com/office/officeart/2008/layout/PictureStrips"/>
    <dgm:cxn modelId="{8E71FEC0-E0B5-4546-BF2D-A0EE515FE380}" type="presOf" srcId="{0DF86569-8E66-4524-B592-9696F1779765}" destId="{C9ECF5EB-7303-47E0-8885-D8E1E1EEC071}" srcOrd="0" destOrd="0" presId="urn:microsoft.com/office/officeart/2008/layout/PictureStrips"/>
    <dgm:cxn modelId="{253DE932-D09D-40DB-8241-CEF01D7C91F8}" type="presParOf" srcId="{8C15F99C-6522-486D-BB46-CF1F5A0CCB5E}" destId="{7E3851FC-41EE-43B7-B085-AE99D5B1B24F}" srcOrd="0" destOrd="0" presId="urn:microsoft.com/office/officeart/2008/layout/PictureStrips"/>
    <dgm:cxn modelId="{5A9D5E0F-9EAF-4582-9524-013FDEF948A1}" type="presParOf" srcId="{7E3851FC-41EE-43B7-B085-AE99D5B1B24F}" destId="{C9ECF5EB-7303-47E0-8885-D8E1E1EEC071}" srcOrd="0" destOrd="0" presId="urn:microsoft.com/office/officeart/2008/layout/PictureStrips"/>
    <dgm:cxn modelId="{624427C2-E432-489F-8438-D21EC85964BB}" type="presParOf" srcId="{7E3851FC-41EE-43B7-B085-AE99D5B1B24F}" destId="{827A1CC2-126C-44CB-B592-90ACD9A6BD26}" srcOrd="1" destOrd="0" presId="urn:microsoft.com/office/officeart/2008/layout/PictureStrips"/>
    <dgm:cxn modelId="{899B375C-94B7-4D56-836E-84341196A038}" type="presParOf" srcId="{8C15F99C-6522-486D-BB46-CF1F5A0CCB5E}" destId="{7540C297-8504-4B61-B6D3-AA30786F06D7}" srcOrd="1" destOrd="0" presId="urn:microsoft.com/office/officeart/2008/layout/PictureStrips"/>
    <dgm:cxn modelId="{571AF53C-4003-4966-ADB9-18E8F337C5F6}" type="presParOf" srcId="{8C15F99C-6522-486D-BB46-CF1F5A0CCB5E}" destId="{83F40E98-AAD7-405F-B442-B3C929A52CCF}" srcOrd="2" destOrd="0" presId="urn:microsoft.com/office/officeart/2008/layout/PictureStrips"/>
    <dgm:cxn modelId="{A2502A90-587B-4C23-943B-27C47D4AABAD}" type="presParOf" srcId="{83F40E98-AAD7-405F-B442-B3C929A52CCF}" destId="{73814DE9-2464-41A3-AE1F-08E5B2F92330}" srcOrd="0" destOrd="0" presId="urn:microsoft.com/office/officeart/2008/layout/PictureStrips"/>
    <dgm:cxn modelId="{9AF5DD2A-A21A-4EF5-8621-33AB7CC655BC}" type="presParOf" srcId="{83F40E98-AAD7-405F-B442-B3C929A52CCF}" destId="{CB29D91A-303E-404C-BA81-CFCBE3C28455}" srcOrd="1" destOrd="0" presId="urn:microsoft.com/office/officeart/2008/layout/PictureStrips"/>
    <dgm:cxn modelId="{9C53B61C-FBE8-4368-B7CC-AB69FEE77647}" type="presParOf" srcId="{8C15F99C-6522-486D-BB46-CF1F5A0CCB5E}" destId="{7DF340F0-3265-424E-BEAA-0485CCD96CD1}" srcOrd="3" destOrd="0" presId="urn:microsoft.com/office/officeart/2008/layout/PictureStrips"/>
    <dgm:cxn modelId="{054DF55C-2239-426E-AD54-E0869EF9AD91}" type="presParOf" srcId="{8C15F99C-6522-486D-BB46-CF1F5A0CCB5E}" destId="{4589ABAE-44EE-4842-A513-404EF67E1BFB}" srcOrd="4" destOrd="0" presId="urn:microsoft.com/office/officeart/2008/layout/PictureStrips"/>
    <dgm:cxn modelId="{B6A1FE78-0133-4905-B9C6-26BBFB67B281}" type="presParOf" srcId="{4589ABAE-44EE-4842-A513-404EF67E1BFB}" destId="{3AE7523F-5B76-401E-95C9-076B0EE37B21}" srcOrd="0" destOrd="0" presId="urn:microsoft.com/office/officeart/2008/layout/PictureStrips"/>
    <dgm:cxn modelId="{0B1CE447-B818-4BC4-860B-3F8E8B515C53}" type="presParOf" srcId="{4589ABAE-44EE-4842-A513-404EF67E1BFB}" destId="{5F47A970-B239-489C-A579-F7FA42ED2E0E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29BBE18-6E7E-4EB1-90E4-A1B758C434FA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0033A8E4-13DC-4119-9681-C1CA328674D4}">
      <dgm:prSet custT="1"/>
      <dgm:spPr/>
      <dgm:t>
        <a:bodyPr/>
        <a:lstStyle/>
        <a:p>
          <a:pPr algn="l" rtl="0"/>
          <a:r>
            <a:rPr lang="pl-PL" sz="1400" dirty="0">
              <a:latin typeface="Arial" panose="020B0604020202020204" pitchFamily="34" charset="0"/>
              <a:cs typeface="Arial" panose="020B0604020202020204" pitchFamily="34" charset="0"/>
            </a:rPr>
            <a:t>regionalnej pomocy inwestycyjnej </a:t>
          </a:r>
        </a:p>
      </dgm:t>
    </dgm:pt>
    <dgm:pt modelId="{3460B585-1049-4001-B926-20B6426AED85}" type="parTrans" cxnId="{5185F82E-0384-4C58-A84F-799D56FEA126}">
      <dgm:prSet/>
      <dgm:spPr/>
      <dgm:t>
        <a:bodyPr/>
        <a:lstStyle/>
        <a:p>
          <a:pPr algn="l"/>
          <a:endParaRPr lang="pl-PL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799A99-4F43-49CC-8F31-ADA0F3975CB6}" type="sibTrans" cxnId="{5185F82E-0384-4C58-A84F-799D56FEA126}">
      <dgm:prSet/>
      <dgm:spPr/>
      <dgm:t>
        <a:bodyPr/>
        <a:lstStyle/>
        <a:p>
          <a:pPr algn="l"/>
          <a:endParaRPr lang="pl-PL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A7801F1-5E0E-4E2D-9F90-BE6ABE5B74F8}">
      <dgm:prSet custT="1"/>
      <dgm:spPr/>
      <dgm:t>
        <a:bodyPr/>
        <a:lstStyle/>
        <a:p>
          <a:pPr algn="l" rtl="0"/>
          <a:r>
            <a:rPr lang="pl-PL" sz="1400" dirty="0">
              <a:latin typeface="Arial" panose="020B0604020202020204" pitchFamily="34" charset="0"/>
              <a:cs typeface="Arial" panose="020B0604020202020204" pitchFamily="34" charset="0"/>
            </a:rPr>
            <a:t>pomocy na usługi doradcze na rzecz MŚP </a:t>
          </a:r>
        </a:p>
      </dgm:t>
    </dgm:pt>
    <dgm:pt modelId="{0B0FBC04-238D-4A41-97F6-640387613B6E}" type="parTrans" cxnId="{510A2C8B-C1EB-43C6-A4FF-31201F2A0DCF}">
      <dgm:prSet/>
      <dgm:spPr/>
      <dgm:t>
        <a:bodyPr/>
        <a:lstStyle/>
        <a:p>
          <a:pPr algn="l"/>
          <a:endParaRPr lang="pl-PL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7E121C-3F05-4B8B-AC89-00268AD1F66B}" type="sibTrans" cxnId="{510A2C8B-C1EB-43C6-A4FF-31201F2A0DCF}">
      <dgm:prSet/>
      <dgm:spPr/>
      <dgm:t>
        <a:bodyPr/>
        <a:lstStyle/>
        <a:p>
          <a:pPr algn="l"/>
          <a:endParaRPr lang="pl-PL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569D62-781B-4830-BABF-EDA4FE106B48}">
      <dgm:prSet custT="1"/>
      <dgm:spPr/>
      <dgm:t>
        <a:bodyPr/>
        <a:lstStyle/>
        <a:p>
          <a:pPr algn="l" rtl="0"/>
          <a:r>
            <a:rPr lang="pl-PL" sz="1400" dirty="0">
              <a:latin typeface="Arial" panose="020B0604020202020204" pitchFamily="34" charset="0"/>
              <a:cs typeface="Arial" panose="020B0604020202020204" pitchFamily="34" charset="0"/>
            </a:rPr>
            <a:t>pomocy de </a:t>
          </a:r>
          <a:r>
            <a:rPr lang="pl-PL" sz="1400" dirty="0" err="1">
              <a:latin typeface="Arial" panose="020B0604020202020204" pitchFamily="34" charset="0"/>
              <a:cs typeface="Arial" panose="020B0604020202020204" pitchFamily="34" charset="0"/>
            </a:rPr>
            <a:t>minimis</a:t>
          </a:r>
          <a:r>
            <a:rPr lang="pl-PL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1D26A486-746B-4A01-A275-01D697E4B796}" type="parTrans" cxnId="{27AED579-9E21-4F33-89E5-609349F3E67B}">
      <dgm:prSet/>
      <dgm:spPr/>
      <dgm:t>
        <a:bodyPr/>
        <a:lstStyle/>
        <a:p>
          <a:pPr algn="l"/>
          <a:endParaRPr lang="pl-PL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1390C2-09A4-4306-9F08-0367089FAC46}" type="sibTrans" cxnId="{27AED579-9E21-4F33-89E5-609349F3E67B}">
      <dgm:prSet/>
      <dgm:spPr/>
      <dgm:t>
        <a:bodyPr/>
        <a:lstStyle/>
        <a:p>
          <a:pPr algn="l"/>
          <a:endParaRPr lang="pl-PL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8CE3EF-A89B-4726-8189-252EF4470E32}" type="pres">
      <dgm:prSet presAssocID="{929BBE18-6E7E-4EB1-90E4-A1B758C434FA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DC3582A5-2657-4C85-80B8-CC93F0139586}" type="pres">
      <dgm:prSet presAssocID="{929BBE18-6E7E-4EB1-90E4-A1B758C434FA}" presName="arrow" presStyleLbl="bgShp" presStyleIdx="0" presStyleCnt="1"/>
      <dgm:spPr/>
    </dgm:pt>
    <dgm:pt modelId="{8A950F26-E9EB-4AB5-854C-6D0D65A0C112}" type="pres">
      <dgm:prSet presAssocID="{929BBE18-6E7E-4EB1-90E4-A1B758C434FA}" presName="linearProcess" presStyleCnt="0"/>
      <dgm:spPr/>
    </dgm:pt>
    <dgm:pt modelId="{372FBF5E-80E2-4C0C-81F6-E569638536B6}" type="pres">
      <dgm:prSet presAssocID="{0033A8E4-13DC-4119-9681-C1CA328674D4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ABF73FD-F2FA-4A6E-BFF4-550E4AD61A33}" type="pres">
      <dgm:prSet presAssocID="{D7799A99-4F43-49CC-8F31-ADA0F3975CB6}" presName="sibTrans" presStyleCnt="0"/>
      <dgm:spPr/>
    </dgm:pt>
    <dgm:pt modelId="{B6A6D9C4-E66B-46C8-A9B8-F8D414F75516}" type="pres">
      <dgm:prSet presAssocID="{AA7801F1-5E0E-4E2D-9F90-BE6ABE5B74F8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3C1DE55-E40E-4FDB-938F-CDB637BA651E}" type="pres">
      <dgm:prSet presAssocID="{427E121C-3F05-4B8B-AC89-00268AD1F66B}" presName="sibTrans" presStyleCnt="0"/>
      <dgm:spPr/>
    </dgm:pt>
    <dgm:pt modelId="{5BE82006-C636-435D-910D-15C5DB8B7E4F}" type="pres">
      <dgm:prSet presAssocID="{77569D62-781B-4830-BABF-EDA4FE106B48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638B79EA-CAF5-4B40-91B2-6460D14EE13D}" type="presOf" srcId="{0033A8E4-13DC-4119-9681-C1CA328674D4}" destId="{372FBF5E-80E2-4C0C-81F6-E569638536B6}" srcOrd="0" destOrd="0" presId="urn:microsoft.com/office/officeart/2005/8/layout/hProcess9"/>
    <dgm:cxn modelId="{27AED579-9E21-4F33-89E5-609349F3E67B}" srcId="{929BBE18-6E7E-4EB1-90E4-A1B758C434FA}" destId="{77569D62-781B-4830-BABF-EDA4FE106B48}" srcOrd="2" destOrd="0" parTransId="{1D26A486-746B-4A01-A275-01D697E4B796}" sibTransId="{A01390C2-09A4-4306-9F08-0367089FAC46}"/>
    <dgm:cxn modelId="{5185F82E-0384-4C58-A84F-799D56FEA126}" srcId="{929BBE18-6E7E-4EB1-90E4-A1B758C434FA}" destId="{0033A8E4-13DC-4119-9681-C1CA328674D4}" srcOrd="0" destOrd="0" parTransId="{3460B585-1049-4001-B926-20B6426AED85}" sibTransId="{D7799A99-4F43-49CC-8F31-ADA0F3975CB6}"/>
    <dgm:cxn modelId="{E6C3CF9D-EB31-4C1D-8483-01CE73643B2C}" type="presOf" srcId="{AA7801F1-5E0E-4E2D-9F90-BE6ABE5B74F8}" destId="{B6A6D9C4-E66B-46C8-A9B8-F8D414F75516}" srcOrd="0" destOrd="0" presId="urn:microsoft.com/office/officeart/2005/8/layout/hProcess9"/>
    <dgm:cxn modelId="{075B7DAB-D5A4-4C7E-9082-7D3DF637B4A8}" type="presOf" srcId="{77569D62-781B-4830-BABF-EDA4FE106B48}" destId="{5BE82006-C636-435D-910D-15C5DB8B7E4F}" srcOrd="0" destOrd="0" presId="urn:microsoft.com/office/officeart/2005/8/layout/hProcess9"/>
    <dgm:cxn modelId="{510A2C8B-C1EB-43C6-A4FF-31201F2A0DCF}" srcId="{929BBE18-6E7E-4EB1-90E4-A1B758C434FA}" destId="{AA7801F1-5E0E-4E2D-9F90-BE6ABE5B74F8}" srcOrd="1" destOrd="0" parTransId="{0B0FBC04-238D-4A41-97F6-640387613B6E}" sibTransId="{427E121C-3F05-4B8B-AC89-00268AD1F66B}"/>
    <dgm:cxn modelId="{8C825B73-D6C6-4B35-8184-5DF7C3A959CF}" type="presOf" srcId="{929BBE18-6E7E-4EB1-90E4-A1B758C434FA}" destId="{6F8CE3EF-A89B-4726-8189-252EF4470E32}" srcOrd="0" destOrd="0" presId="urn:microsoft.com/office/officeart/2005/8/layout/hProcess9"/>
    <dgm:cxn modelId="{85BAC776-E401-4C3B-A60D-295E04D7D175}" type="presParOf" srcId="{6F8CE3EF-A89B-4726-8189-252EF4470E32}" destId="{DC3582A5-2657-4C85-80B8-CC93F0139586}" srcOrd="0" destOrd="0" presId="urn:microsoft.com/office/officeart/2005/8/layout/hProcess9"/>
    <dgm:cxn modelId="{098ACDF4-9F8D-4B5A-9985-42FBBA0D026A}" type="presParOf" srcId="{6F8CE3EF-A89B-4726-8189-252EF4470E32}" destId="{8A950F26-E9EB-4AB5-854C-6D0D65A0C112}" srcOrd="1" destOrd="0" presId="urn:microsoft.com/office/officeart/2005/8/layout/hProcess9"/>
    <dgm:cxn modelId="{7D04F289-9FE6-46E3-8105-C73209CF96AF}" type="presParOf" srcId="{8A950F26-E9EB-4AB5-854C-6D0D65A0C112}" destId="{372FBF5E-80E2-4C0C-81F6-E569638536B6}" srcOrd="0" destOrd="0" presId="urn:microsoft.com/office/officeart/2005/8/layout/hProcess9"/>
    <dgm:cxn modelId="{2F4919DF-3241-43C1-B6E0-DECCDB13941B}" type="presParOf" srcId="{8A950F26-E9EB-4AB5-854C-6D0D65A0C112}" destId="{CABF73FD-F2FA-4A6E-BFF4-550E4AD61A33}" srcOrd="1" destOrd="0" presId="urn:microsoft.com/office/officeart/2005/8/layout/hProcess9"/>
    <dgm:cxn modelId="{564775C7-0D45-4C4F-9668-767F0173794F}" type="presParOf" srcId="{8A950F26-E9EB-4AB5-854C-6D0D65A0C112}" destId="{B6A6D9C4-E66B-46C8-A9B8-F8D414F75516}" srcOrd="2" destOrd="0" presId="urn:microsoft.com/office/officeart/2005/8/layout/hProcess9"/>
    <dgm:cxn modelId="{54830082-75AD-4D45-9DB7-8487DAE87BEB}" type="presParOf" srcId="{8A950F26-E9EB-4AB5-854C-6D0D65A0C112}" destId="{33C1DE55-E40E-4FDB-938F-CDB637BA651E}" srcOrd="3" destOrd="0" presId="urn:microsoft.com/office/officeart/2005/8/layout/hProcess9"/>
    <dgm:cxn modelId="{0E4314DA-543C-47B7-AA0D-B1AAFFF7B82A}" type="presParOf" srcId="{8A950F26-E9EB-4AB5-854C-6D0D65A0C112}" destId="{5BE82006-C636-435D-910D-15C5DB8B7E4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E48AA4-CE77-4793-BDFA-B2C216AC3568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pl-PL"/>
        </a:p>
      </dgm:t>
    </dgm:pt>
    <dgm:pt modelId="{0FDA1859-8547-43EF-8697-294DA0D99009}">
      <dgm:prSet custT="1"/>
      <dgm:spPr/>
      <dgm:t>
        <a:bodyPr/>
        <a:lstStyle/>
        <a:p>
          <a:pPr rtl="0"/>
          <a:r>
            <a:rPr lang="pl-PL" sz="1600" dirty="0">
              <a:latin typeface="Arial" panose="020B0604020202020204" pitchFamily="34" charset="0"/>
              <a:cs typeface="Arial" panose="020B0604020202020204" pitchFamily="34" charset="0"/>
            </a:rPr>
            <a:t>średnie przedsiębiorstwa </a:t>
          </a:r>
          <a:r>
            <a:rPr lang="pl-PL" sz="1600" b="1" dirty="0">
              <a:latin typeface="Arial" panose="020B0604020202020204" pitchFamily="34" charset="0"/>
              <a:cs typeface="Arial" panose="020B0604020202020204" pitchFamily="34" charset="0"/>
            </a:rPr>
            <a:t>– 50%</a:t>
          </a:r>
          <a:endParaRPr lang="pl-PL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D9936FB-7215-4C35-8A2B-2AD0AB7F2104}" type="parTrans" cxnId="{A3A7C98C-7209-48D6-A2BF-2EF331C1E424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0EA01F2-0287-46BE-A9D5-D5BE9451DC98}" type="sibTrans" cxnId="{A3A7C98C-7209-48D6-A2BF-2EF331C1E424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3BE15B-CC7C-4127-9D31-D9B9670A6D5B}" type="pres">
      <dgm:prSet presAssocID="{E2E48AA4-CE77-4793-BDFA-B2C216AC356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40496DB0-F2C5-47A9-BFB4-244C24E01673}" type="pres">
      <dgm:prSet presAssocID="{0FDA1859-8547-43EF-8697-294DA0D9900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EA24AA73-6DD6-4D06-A134-CF279A1A3A32}" type="presOf" srcId="{E2E48AA4-CE77-4793-BDFA-B2C216AC3568}" destId="{CB3BE15B-CC7C-4127-9D31-D9B9670A6D5B}" srcOrd="0" destOrd="0" presId="urn:microsoft.com/office/officeart/2005/8/layout/vList2"/>
    <dgm:cxn modelId="{A3A7C98C-7209-48D6-A2BF-2EF331C1E424}" srcId="{E2E48AA4-CE77-4793-BDFA-B2C216AC3568}" destId="{0FDA1859-8547-43EF-8697-294DA0D99009}" srcOrd="0" destOrd="0" parTransId="{DD9936FB-7215-4C35-8A2B-2AD0AB7F2104}" sibTransId="{10EA01F2-0287-46BE-A9D5-D5BE9451DC98}"/>
    <dgm:cxn modelId="{6424BDAA-F21D-4ED2-8B7B-CB009B093A8B}" type="presOf" srcId="{0FDA1859-8547-43EF-8697-294DA0D99009}" destId="{40496DB0-F2C5-47A9-BFB4-244C24E01673}" srcOrd="0" destOrd="0" presId="urn:microsoft.com/office/officeart/2005/8/layout/vList2"/>
    <dgm:cxn modelId="{E5251F29-4243-4A71-9F2E-A959F1E71B43}" type="presParOf" srcId="{CB3BE15B-CC7C-4127-9D31-D9B9670A6D5B}" destId="{40496DB0-F2C5-47A9-BFB4-244C24E0167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67E8B9C2-2468-4D47-8F5B-FCA33AA45829}" type="doc">
      <dgm:prSet loTypeId="urn:microsoft.com/office/officeart/2008/layout/PictureStrips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pl-PL"/>
        </a:p>
      </dgm:t>
    </dgm:pt>
    <dgm:pt modelId="{FBD07426-EE23-4BEB-BFCC-F4BFCA511561}">
      <dgm:prSet custT="1"/>
      <dgm:spPr/>
      <dgm:t>
        <a:bodyPr/>
        <a:lstStyle/>
        <a:p>
          <a:pPr algn="l" rtl="0">
            <a:lnSpc>
              <a:spcPct val="119000"/>
            </a:lnSpc>
          </a:pPr>
          <a:r>
            <a:rPr lang="pl-PL" sz="14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wspierane będą pomysły/produkty/usługi, które prowadzić będą do wprowadzenia na rynek nowego lub znacząco ulepszonego produktu/usługi </a:t>
          </a:r>
        </a:p>
      </dgm:t>
    </dgm:pt>
    <dgm:pt modelId="{B790E1A1-CAD1-42D0-93BB-215BF89DB429}" type="parTrans" cxnId="{B2B2E6CA-54FB-4CDB-9946-493370AF3C7C}">
      <dgm:prSet/>
      <dgm:spPr/>
      <dgm:t>
        <a:bodyPr/>
        <a:lstStyle/>
        <a:p>
          <a:pPr algn="l">
            <a:lnSpc>
              <a:spcPct val="119000"/>
            </a:lnSpc>
          </a:pPr>
          <a:endParaRPr lang="pl-PL" sz="14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F11855-FA93-47B9-8F09-F006888A91AE}" type="sibTrans" cxnId="{B2B2E6CA-54FB-4CDB-9946-493370AF3C7C}">
      <dgm:prSet/>
      <dgm:spPr/>
      <dgm:t>
        <a:bodyPr/>
        <a:lstStyle/>
        <a:p>
          <a:pPr algn="l">
            <a:lnSpc>
              <a:spcPct val="119000"/>
            </a:lnSpc>
          </a:pPr>
          <a:endParaRPr lang="pl-PL" sz="14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2E1356-52A8-4A04-83EA-CD01D1E970EC}">
      <dgm:prSet custT="1"/>
      <dgm:spPr/>
      <dgm:t>
        <a:bodyPr/>
        <a:lstStyle/>
        <a:p>
          <a:pPr algn="l" rtl="0">
            <a:lnSpc>
              <a:spcPct val="119000"/>
            </a:lnSpc>
          </a:pPr>
          <a:r>
            <a:rPr lang="pl-PL" sz="140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premiowane będą koncepcje/ produkty startupów, w wyniku których powstaną usługi lub produkty przyczyniające się do zwiększenia równości, włączenia społecznego, niedyskryminacji</a:t>
          </a:r>
          <a:endParaRPr lang="pl-PL" sz="1400" dirty="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5E98DE-29CE-440F-97D8-2D42801F2A01}" type="parTrans" cxnId="{B253BB4F-BF10-4251-BA20-ADFD160B3EB1}">
      <dgm:prSet/>
      <dgm:spPr/>
      <dgm:t>
        <a:bodyPr/>
        <a:lstStyle/>
        <a:p>
          <a:pPr algn="l">
            <a:lnSpc>
              <a:spcPct val="119000"/>
            </a:lnSpc>
          </a:pPr>
          <a:endParaRPr lang="pl-PL" sz="14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F0325E-8B18-45E2-8B64-1F82EFCD282D}" type="sibTrans" cxnId="{B253BB4F-BF10-4251-BA20-ADFD160B3EB1}">
      <dgm:prSet/>
      <dgm:spPr/>
      <dgm:t>
        <a:bodyPr/>
        <a:lstStyle/>
        <a:p>
          <a:pPr algn="l">
            <a:lnSpc>
              <a:spcPct val="119000"/>
            </a:lnSpc>
          </a:pPr>
          <a:endParaRPr lang="pl-PL" sz="14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87AB47-F763-4459-934A-D6C578D510C9}">
      <dgm:prSet custT="1"/>
      <dgm:spPr/>
      <dgm:t>
        <a:bodyPr/>
        <a:lstStyle/>
        <a:p>
          <a:pPr algn="l" rtl="0">
            <a:lnSpc>
              <a:spcPct val="119000"/>
            </a:lnSpc>
          </a:pPr>
          <a:r>
            <a:rPr lang="pl-PL" sz="140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wsparcie kierowane będzie do MŚP posiadających siedzibę lub główne miejsce prowadzenia działalności na terenie województwa małopolskiego </a:t>
          </a:r>
        </a:p>
      </dgm:t>
    </dgm:pt>
    <dgm:pt modelId="{64228BC3-0532-43BF-9945-388E32691510}" type="parTrans" cxnId="{BD54BF86-C930-423E-BA99-DC2584B77A5F}">
      <dgm:prSet/>
      <dgm:spPr/>
      <dgm:t>
        <a:bodyPr/>
        <a:lstStyle/>
        <a:p>
          <a:pPr algn="l">
            <a:lnSpc>
              <a:spcPct val="119000"/>
            </a:lnSpc>
          </a:pPr>
          <a:endParaRPr lang="pl-PL" sz="14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199EF05-74F9-4A84-9F56-49A80212ABB1}" type="sibTrans" cxnId="{BD54BF86-C930-423E-BA99-DC2584B77A5F}">
      <dgm:prSet/>
      <dgm:spPr/>
      <dgm:t>
        <a:bodyPr/>
        <a:lstStyle/>
        <a:p>
          <a:pPr algn="l">
            <a:lnSpc>
              <a:spcPct val="119000"/>
            </a:lnSpc>
          </a:pPr>
          <a:endParaRPr lang="pl-PL" sz="14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7747C4-2516-4454-90A9-3DF5B6FE6461}">
      <dgm:prSet custT="1"/>
      <dgm:spPr/>
      <dgm:t>
        <a:bodyPr/>
        <a:lstStyle/>
        <a:p>
          <a:pPr algn="l" rtl="0">
            <a:lnSpc>
              <a:spcPct val="119000"/>
            </a:lnSpc>
          </a:pPr>
          <a:r>
            <a:rPr lang="pl-PL" sz="140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wsparcie kierowane do przedsiębiorców jest udzielane wyłącznie w ramach pomocy de minimis.</a:t>
          </a:r>
        </a:p>
      </dgm:t>
    </dgm:pt>
    <dgm:pt modelId="{DFA0AB1B-02E9-46BC-942D-EE7BD39EA122}" type="parTrans" cxnId="{36F0CCAB-D21E-4632-BC91-EC3F5B26FB06}">
      <dgm:prSet/>
      <dgm:spPr/>
      <dgm:t>
        <a:bodyPr/>
        <a:lstStyle/>
        <a:p>
          <a:pPr algn="l">
            <a:lnSpc>
              <a:spcPct val="119000"/>
            </a:lnSpc>
          </a:pPr>
          <a:endParaRPr lang="pl-PL" sz="14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F763EA3-7C53-4A6D-A3A8-F7C24969F00F}" type="sibTrans" cxnId="{36F0CCAB-D21E-4632-BC91-EC3F5B26FB06}">
      <dgm:prSet/>
      <dgm:spPr/>
      <dgm:t>
        <a:bodyPr/>
        <a:lstStyle/>
        <a:p>
          <a:pPr algn="l">
            <a:lnSpc>
              <a:spcPct val="119000"/>
            </a:lnSpc>
          </a:pPr>
          <a:endParaRPr lang="pl-PL" sz="14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A4732A-057A-4CC0-9F51-46D5D55AAE91}" type="pres">
      <dgm:prSet presAssocID="{67E8B9C2-2468-4D47-8F5B-FCA33AA4582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D4A41D97-90D5-43E7-94AA-C41E41EEBC99}" type="pres">
      <dgm:prSet presAssocID="{FBD07426-EE23-4BEB-BFCC-F4BFCA511561}" presName="composite" presStyleCnt="0"/>
      <dgm:spPr/>
    </dgm:pt>
    <dgm:pt modelId="{DCFC6434-5C03-44E3-8677-2103CCD5C431}" type="pres">
      <dgm:prSet presAssocID="{FBD07426-EE23-4BEB-BFCC-F4BFCA511561}" presName="rect1" presStyleLbl="tr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98B229C-19E4-4D68-AD3F-9B73E0D1ACF5}" type="pres">
      <dgm:prSet presAssocID="{FBD07426-EE23-4BEB-BFCC-F4BFCA511561}" presName="rect2" presStyleLbl="fgImgPlace1" presStyleIdx="0" presStyleCnt="4"/>
      <dgm:spPr/>
    </dgm:pt>
    <dgm:pt modelId="{A9277E73-87D4-46A1-AD21-F89B4BBD38B7}" type="pres">
      <dgm:prSet presAssocID="{FBF11855-FA93-47B9-8F09-F006888A91AE}" presName="sibTrans" presStyleCnt="0"/>
      <dgm:spPr/>
    </dgm:pt>
    <dgm:pt modelId="{7CA1BED6-C619-416A-BE49-5F3B077F1682}" type="pres">
      <dgm:prSet presAssocID="{8A2E1356-52A8-4A04-83EA-CD01D1E970EC}" presName="composite" presStyleCnt="0"/>
      <dgm:spPr/>
    </dgm:pt>
    <dgm:pt modelId="{F7A421A3-5BDC-460A-8308-5C848F37FF2B}" type="pres">
      <dgm:prSet presAssocID="{8A2E1356-52A8-4A04-83EA-CD01D1E970EC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DF1D0FF-BE39-4D86-865E-C87CBB5DC114}" type="pres">
      <dgm:prSet presAssocID="{8A2E1356-52A8-4A04-83EA-CD01D1E970EC}" presName="rect2" presStyleLbl="fgImgPlace1" presStyleIdx="1" presStyleCnt="4"/>
      <dgm:spPr/>
    </dgm:pt>
    <dgm:pt modelId="{8D2428A3-4253-4842-8420-844E6E43210F}" type="pres">
      <dgm:prSet presAssocID="{CEF0325E-8B18-45E2-8B64-1F82EFCD282D}" presName="sibTrans" presStyleCnt="0"/>
      <dgm:spPr/>
    </dgm:pt>
    <dgm:pt modelId="{203A4772-C07B-4CD5-BFDB-283E88F7CFF1}" type="pres">
      <dgm:prSet presAssocID="{8687AB47-F763-4459-934A-D6C578D510C9}" presName="composite" presStyleCnt="0"/>
      <dgm:spPr/>
    </dgm:pt>
    <dgm:pt modelId="{5945407F-038A-4ED2-85A7-3472D4A7660E}" type="pres">
      <dgm:prSet presAssocID="{8687AB47-F763-4459-934A-D6C578D510C9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6A11E23-CF03-41A6-9600-E13907F1ACD0}" type="pres">
      <dgm:prSet presAssocID="{8687AB47-F763-4459-934A-D6C578D510C9}" presName="rect2" presStyleLbl="fgImgPlace1" presStyleIdx="2" presStyleCnt="4"/>
      <dgm:spPr/>
    </dgm:pt>
    <dgm:pt modelId="{858A7FBC-401E-43EB-AAD7-AB692E4E5337}" type="pres">
      <dgm:prSet presAssocID="{7199EF05-74F9-4A84-9F56-49A80212ABB1}" presName="sibTrans" presStyleCnt="0"/>
      <dgm:spPr/>
    </dgm:pt>
    <dgm:pt modelId="{2B9F7B0B-84B7-4570-87C6-998B16AD4F18}" type="pres">
      <dgm:prSet presAssocID="{2E7747C4-2516-4454-90A9-3DF5B6FE6461}" presName="composite" presStyleCnt="0"/>
      <dgm:spPr/>
    </dgm:pt>
    <dgm:pt modelId="{CD61EC76-4D06-4954-8FED-964EFD9594BE}" type="pres">
      <dgm:prSet presAssocID="{2E7747C4-2516-4454-90A9-3DF5B6FE6461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0F3E08B-7A5A-4683-9F22-6FCFF539EDA2}" type="pres">
      <dgm:prSet presAssocID="{2E7747C4-2516-4454-90A9-3DF5B6FE6461}" presName="rect2" presStyleLbl="fgImgPlace1" presStyleIdx="3" presStyleCnt="4"/>
      <dgm:spPr/>
    </dgm:pt>
  </dgm:ptLst>
  <dgm:cxnLst>
    <dgm:cxn modelId="{07B5F553-1298-4389-A614-0F17BE3E67E5}" type="presOf" srcId="{8A2E1356-52A8-4A04-83EA-CD01D1E970EC}" destId="{F7A421A3-5BDC-460A-8308-5C848F37FF2B}" srcOrd="0" destOrd="0" presId="urn:microsoft.com/office/officeart/2008/layout/PictureStrips"/>
    <dgm:cxn modelId="{6A75E36D-38D5-4C03-AD59-E478E6682981}" type="presOf" srcId="{2E7747C4-2516-4454-90A9-3DF5B6FE6461}" destId="{CD61EC76-4D06-4954-8FED-964EFD9594BE}" srcOrd="0" destOrd="0" presId="urn:microsoft.com/office/officeart/2008/layout/PictureStrips"/>
    <dgm:cxn modelId="{96A4DD35-AD19-4131-B1EA-FE20C06D441E}" type="presOf" srcId="{FBD07426-EE23-4BEB-BFCC-F4BFCA511561}" destId="{DCFC6434-5C03-44E3-8677-2103CCD5C431}" srcOrd="0" destOrd="0" presId="urn:microsoft.com/office/officeart/2008/layout/PictureStrips"/>
    <dgm:cxn modelId="{B2B2E6CA-54FB-4CDB-9946-493370AF3C7C}" srcId="{67E8B9C2-2468-4D47-8F5B-FCA33AA45829}" destId="{FBD07426-EE23-4BEB-BFCC-F4BFCA511561}" srcOrd="0" destOrd="0" parTransId="{B790E1A1-CAD1-42D0-93BB-215BF89DB429}" sibTransId="{FBF11855-FA93-47B9-8F09-F006888A91AE}"/>
    <dgm:cxn modelId="{4A5420D3-2108-410B-87DD-4C6D57449420}" type="presOf" srcId="{67E8B9C2-2468-4D47-8F5B-FCA33AA45829}" destId="{9AA4732A-057A-4CC0-9F51-46D5D55AAE91}" srcOrd="0" destOrd="0" presId="urn:microsoft.com/office/officeart/2008/layout/PictureStrips"/>
    <dgm:cxn modelId="{C1111754-92DA-4C71-B126-667A29F2EA0C}" type="presOf" srcId="{8687AB47-F763-4459-934A-D6C578D510C9}" destId="{5945407F-038A-4ED2-85A7-3472D4A7660E}" srcOrd="0" destOrd="0" presId="urn:microsoft.com/office/officeart/2008/layout/PictureStrips"/>
    <dgm:cxn modelId="{B253BB4F-BF10-4251-BA20-ADFD160B3EB1}" srcId="{67E8B9C2-2468-4D47-8F5B-FCA33AA45829}" destId="{8A2E1356-52A8-4A04-83EA-CD01D1E970EC}" srcOrd="1" destOrd="0" parTransId="{2C5E98DE-29CE-440F-97D8-2D42801F2A01}" sibTransId="{CEF0325E-8B18-45E2-8B64-1F82EFCD282D}"/>
    <dgm:cxn modelId="{36F0CCAB-D21E-4632-BC91-EC3F5B26FB06}" srcId="{67E8B9C2-2468-4D47-8F5B-FCA33AA45829}" destId="{2E7747C4-2516-4454-90A9-3DF5B6FE6461}" srcOrd="3" destOrd="0" parTransId="{DFA0AB1B-02E9-46BC-942D-EE7BD39EA122}" sibTransId="{EF763EA3-7C53-4A6D-A3A8-F7C24969F00F}"/>
    <dgm:cxn modelId="{BD54BF86-C930-423E-BA99-DC2584B77A5F}" srcId="{67E8B9C2-2468-4D47-8F5B-FCA33AA45829}" destId="{8687AB47-F763-4459-934A-D6C578D510C9}" srcOrd="2" destOrd="0" parTransId="{64228BC3-0532-43BF-9945-388E32691510}" sibTransId="{7199EF05-74F9-4A84-9F56-49A80212ABB1}"/>
    <dgm:cxn modelId="{18D5A9CF-B117-4CBD-B10F-1B552C177E8A}" type="presParOf" srcId="{9AA4732A-057A-4CC0-9F51-46D5D55AAE91}" destId="{D4A41D97-90D5-43E7-94AA-C41E41EEBC99}" srcOrd="0" destOrd="0" presId="urn:microsoft.com/office/officeart/2008/layout/PictureStrips"/>
    <dgm:cxn modelId="{867CAD84-6AFC-4BE1-8659-AA03D3C62B65}" type="presParOf" srcId="{D4A41D97-90D5-43E7-94AA-C41E41EEBC99}" destId="{DCFC6434-5C03-44E3-8677-2103CCD5C431}" srcOrd="0" destOrd="0" presId="urn:microsoft.com/office/officeart/2008/layout/PictureStrips"/>
    <dgm:cxn modelId="{1DEB7ED9-15CB-43F0-AB75-D84974FADFD0}" type="presParOf" srcId="{D4A41D97-90D5-43E7-94AA-C41E41EEBC99}" destId="{798B229C-19E4-4D68-AD3F-9B73E0D1ACF5}" srcOrd="1" destOrd="0" presId="urn:microsoft.com/office/officeart/2008/layout/PictureStrips"/>
    <dgm:cxn modelId="{992AB172-8F2C-4838-A06C-7466FA5C8180}" type="presParOf" srcId="{9AA4732A-057A-4CC0-9F51-46D5D55AAE91}" destId="{A9277E73-87D4-46A1-AD21-F89B4BBD38B7}" srcOrd="1" destOrd="0" presId="urn:microsoft.com/office/officeart/2008/layout/PictureStrips"/>
    <dgm:cxn modelId="{B0D369D0-DE7C-420F-BB83-69F41A17D22E}" type="presParOf" srcId="{9AA4732A-057A-4CC0-9F51-46D5D55AAE91}" destId="{7CA1BED6-C619-416A-BE49-5F3B077F1682}" srcOrd="2" destOrd="0" presId="urn:microsoft.com/office/officeart/2008/layout/PictureStrips"/>
    <dgm:cxn modelId="{7FA27271-4043-4679-B40C-88A52AAB1455}" type="presParOf" srcId="{7CA1BED6-C619-416A-BE49-5F3B077F1682}" destId="{F7A421A3-5BDC-460A-8308-5C848F37FF2B}" srcOrd="0" destOrd="0" presId="urn:microsoft.com/office/officeart/2008/layout/PictureStrips"/>
    <dgm:cxn modelId="{C968EEF3-2FFA-4517-8F2E-6D3614643D86}" type="presParOf" srcId="{7CA1BED6-C619-416A-BE49-5F3B077F1682}" destId="{4DF1D0FF-BE39-4D86-865E-C87CBB5DC114}" srcOrd="1" destOrd="0" presId="urn:microsoft.com/office/officeart/2008/layout/PictureStrips"/>
    <dgm:cxn modelId="{EFFBE83A-EBB8-4B94-97E7-549460446D2B}" type="presParOf" srcId="{9AA4732A-057A-4CC0-9F51-46D5D55AAE91}" destId="{8D2428A3-4253-4842-8420-844E6E43210F}" srcOrd="3" destOrd="0" presId="urn:microsoft.com/office/officeart/2008/layout/PictureStrips"/>
    <dgm:cxn modelId="{590B1B31-DC33-4073-AE11-864432F2E00C}" type="presParOf" srcId="{9AA4732A-057A-4CC0-9F51-46D5D55AAE91}" destId="{203A4772-C07B-4CD5-BFDB-283E88F7CFF1}" srcOrd="4" destOrd="0" presId="urn:microsoft.com/office/officeart/2008/layout/PictureStrips"/>
    <dgm:cxn modelId="{952E3F04-7C5C-4A3F-B9CE-B43FB4F3FE6A}" type="presParOf" srcId="{203A4772-C07B-4CD5-BFDB-283E88F7CFF1}" destId="{5945407F-038A-4ED2-85A7-3472D4A7660E}" srcOrd="0" destOrd="0" presId="urn:microsoft.com/office/officeart/2008/layout/PictureStrips"/>
    <dgm:cxn modelId="{48BF531A-6E20-465D-A53C-2C9885F41A0C}" type="presParOf" srcId="{203A4772-C07B-4CD5-BFDB-283E88F7CFF1}" destId="{B6A11E23-CF03-41A6-9600-E13907F1ACD0}" srcOrd="1" destOrd="0" presId="urn:microsoft.com/office/officeart/2008/layout/PictureStrips"/>
    <dgm:cxn modelId="{03F41055-59E0-4F6E-9781-3C7E51771B6D}" type="presParOf" srcId="{9AA4732A-057A-4CC0-9F51-46D5D55AAE91}" destId="{858A7FBC-401E-43EB-AAD7-AB692E4E5337}" srcOrd="5" destOrd="0" presId="urn:microsoft.com/office/officeart/2008/layout/PictureStrips"/>
    <dgm:cxn modelId="{895A4B02-4EE5-4A0D-A264-AEFA805F6222}" type="presParOf" srcId="{9AA4732A-057A-4CC0-9F51-46D5D55AAE91}" destId="{2B9F7B0B-84B7-4570-87C6-998B16AD4F18}" srcOrd="6" destOrd="0" presId="urn:microsoft.com/office/officeart/2008/layout/PictureStrips"/>
    <dgm:cxn modelId="{89BC194A-B94A-4BC1-B696-8B1B64947FEA}" type="presParOf" srcId="{2B9F7B0B-84B7-4570-87C6-998B16AD4F18}" destId="{CD61EC76-4D06-4954-8FED-964EFD9594BE}" srcOrd="0" destOrd="0" presId="urn:microsoft.com/office/officeart/2008/layout/PictureStrips"/>
    <dgm:cxn modelId="{04C4821B-9262-46D7-8F33-B4C68BECA00E}" type="presParOf" srcId="{2B9F7B0B-84B7-4570-87C6-998B16AD4F18}" destId="{30F3E08B-7A5A-4683-9F22-6FCFF539EDA2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48314E9B-4EED-444B-9EF0-B735B9C52220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FCA82E91-9656-43C6-9329-004F01F2FDD1}">
      <dgm:prSet custT="1"/>
      <dgm:spPr/>
      <dgm:t>
        <a:bodyPr/>
        <a:lstStyle/>
        <a:p>
          <a:pPr algn="l" rtl="0"/>
          <a:r>
            <a:rPr lang="pl-PL" sz="1600" dirty="0">
              <a:latin typeface="Arial" panose="020B0604020202020204" pitchFamily="34" charset="0"/>
              <a:cs typeface="Arial" panose="020B0604020202020204" pitchFamily="34" charset="0"/>
            </a:rPr>
            <a:t>może zrealizować prace B+R samodzielnie jeżeli dysponuje odpowiednim potencjałem</a:t>
          </a:r>
        </a:p>
      </dgm:t>
    </dgm:pt>
    <dgm:pt modelId="{279A4E12-B049-4747-BC24-5A31B481AA8A}" type="parTrans" cxnId="{61AE62E6-A54B-4823-AB01-78D58D1E8CAA}">
      <dgm:prSet/>
      <dgm:spPr/>
      <dgm:t>
        <a:bodyPr/>
        <a:lstStyle/>
        <a:p>
          <a:pPr algn="l"/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C1CA72-05C3-4E34-9360-A65562DDDA13}" type="sibTrans" cxnId="{61AE62E6-A54B-4823-AB01-78D58D1E8CAA}">
      <dgm:prSet/>
      <dgm:spPr/>
      <dgm:t>
        <a:bodyPr/>
        <a:lstStyle/>
        <a:p>
          <a:pPr algn="l"/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0DCB61-620D-4124-95F0-B0564DA70C77}">
      <dgm:prSet custT="1"/>
      <dgm:spPr/>
      <dgm:t>
        <a:bodyPr/>
        <a:lstStyle/>
        <a:p>
          <a:pPr algn="l" rtl="0"/>
          <a:r>
            <a:rPr lang="pl-PL" sz="1600">
              <a:latin typeface="Arial" panose="020B0604020202020204" pitchFamily="34" charset="0"/>
              <a:cs typeface="Arial" panose="020B0604020202020204" pitchFamily="34" charset="0"/>
            </a:rPr>
            <a:t>może zlecić realizację prac B+R podwykonawcy</a:t>
          </a:r>
        </a:p>
      </dgm:t>
    </dgm:pt>
    <dgm:pt modelId="{1BD8E7A0-BEE4-4249-81B1-266397B0C143}" type="parTrans" cxnId="{240C07ED-A907-4BC9-AD60-0B37A45E07F1}">
      <dgm:prSet/>
      <dgm:spPr/>
      <dgm:t>
        <a:bodyPr/>
        <a:lstStyle/>
        <a:p>
          <a:pPr algn="l"/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4BEED0-4538-4B26-8A51-63A735E04518}" type="sibTrans" cxnId="{240C07ED-A907-4BC9-AD60-0B37A45E07F1}">
      <dgm:prSet/>
      <dgm:spPr/>
      <dgm:t>
        <a:bodyPr/>
        <a:lstStyle/>
        <a:p>
          <a:pPr algn="l"/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7C2AB2-B278-49F7-AF16-47A4D87E9C6D}">
      <dgm:prSet custT="1"/>
      <dgm:spPr/>
      <dgm:t>
        <a:bodyPr/>
        <a:lstStyle/>
        <a:p>
          <a:pPr algn="l" rtl="0"/>
          <a:r>
            <a:rPr lang="pl-PL" sz="1600" dirty="0">
              <a:latin typeface="Arial" panose="020B0604020202020204" pitchFamily="34" charset="0"/>
              <a:cs typeface="Arial" panose="020B0604020202020204" pitchFamily="34" charset="0"/>
            </a:rPr>
            <a:t>prace B+R mogą być realizowane </a:t>
          </a:r>
          <a:br>
            <a:rPr lang="pl-PL" sz="16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pl-PL" sz="1600" dirty="0">
              <a:latin typeface="Arial" panose="020B0604020202020204" pitchFamily="34" charset="0"/>
              <a:cs typeface="Arial" panose="020B0604020202020204" pitchFamily="34" charset="0"/>
            </a:rPr>
            <a:t>w konsorcjum/partnerstwie </a:t>
          </a:r>
          <a:br>
            <a:rPr lang="pl-PL" sz="16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pl-PL" sz="1600" dirty="0">
              <a:latin typeface="Arial" panose="020B0604020202020204" pitchFamily="34" charset="0"/>
              <a:cs typeface="Arial" panose="020B0604020202020204" pitchFamily="34" charset="0"/>
            </a:rPr>
            <a:t>z innymi podmiotami </a:t>
          </a:r>
        </a:p>
      </dgm:t>
    </dgm:pt>
    <dgm:pt modelId="{3022BE93-8363-472E-9258-EE98DA893A55}" type="parTrans" cxnId="{832F0D0B-1E0B-4565-86B6-2737C0CB9D25}">
      <dgm:prSet/>
      <dgm:spPr/>
      <dgm:t>
        <a:bodyPr/>
        <a:lstStyle/>
        <a:p>
          <a:pPr algn="l"/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F38390-FE5F-4C03-A4D6-CA229DABB54C}" type="sibTrans" cxnId="{832F0D0B-1E0B-4565-86B6-2737C0CB9D25}">
      <dgm:prSet/>
      <dgm:spPr/>
      <dgm:t>
        <a:bodyPr/>
        <a:lstStyle/>
        <a:p>
          <a:pPr algn="l"/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D8364E-9547-4FF2-B3A2-C2098E970F19}" type="pres">
      <dgm:prSet presAssocID="{48314E9B-4EED-444B-9EF0-B735B9C5222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78C0D51-8DBE-440A-8FE8-E107258FE533}" type="pres">
      <dgm:prSet presAssocID="{FCA82E91-9656-43C6-9329-004F01F2FDD1}" presName="linNode" presStyleCnt="0"/>
      <dgm:spPr/>
    </dgm:pt>
    <dgm:pt modelId="{56D86116-1BD0-449F-9553-858B50DCF409}" type="pres">
      <dgm:prSet presAssocID="{FCA82E91-9656-43C6-9329-004F01F2FDD1}" presName="parentText" presStyleLbl="node1" presStyleIdx="0" presStyleCnt="3" custLinFactNeighborX="194" custLinFactNeighborY="-153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9B27D4D-01C0-4EEA-99D3-68C0751630CF}" type="pres">
      <dgm:prSet presAssocID="{1FC1CA72-05C3-4E34-9360-A65562DDDA13}" presName="sp" presStyleCnt="0"/>
      <dgm:spPr/>
    </dgm:pt>
    <dgm:pt modelId="{F483BA27-28E0-4E1C-9B04-70B2645C76BA}" type="pres">
      <dgm:prSet presAssocID="{F60DCB61-620D-4124-95F0-B0564DA70C77}" presName="linNode" presStyleCnt="0"/>
      <dgm:spPr/>
    </dgm:pt>
    <dgm:pt modelId="{325521C7-7A3C-4B93-891B-C12210D1372C}" type="pres">
      <dgm:prSet presAssocID="{F60DCB61-620D-4124-95F0-B0564DA70C77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22D2CCA-358C-4753-97FB-1B8E969A3118}" type="pres">
      <dgm:prSet presAssocID="{4D4BEED0-4538-4B26-8A51-63A735E04518}" presName="sp" presStyleCnt="0"/>
      <dgm:spPr/>
    </dgm:pt>
    <dgm:pt modelId="{79FB47FD-6F9B-4EFD-A23C-AB3D18F88EBD}" type="pres">
      <dgm:prSet presAssocID="{157C2AB2-B278-49F7-AF16-47A4D87E9C6D}" presName="linNode" presStyleCnt="0"/>
      <dgm:spPr/>
    </dgm:pt>
    <dgm:pt modelId="{AC4350C9-189F-45F6-A531-4991918BA764}" type="pres">
      <dgm:prSet presAssocID="{157C2AB2-B278-49F7-AF16-47A4D87E9C6D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832F0D0B-1E0B-4565-86B6-2737C0CB9D25}" srcId="{48314E9B-4EED-444B-9EF0-B735B9C52220}" destId="{157C2AB2-B278-49F7-AF16-47A4D87E9C6D}" srcOrd="2" destOrd="0" parTransId="{3022BE93-8363-472E-9258-EE98DA893A55}" sibTransId="{50F38390-FE5F-4C03-A4D6-CA229DABB54C}"/>
    <dgm:cxn modelId="{1DF55256-D406-4162-96F1-424869050E76}" type="presOf" srcId="{157C2AB2-B278-49F7-AF16-47A4D87E9C6D}" destId="{AC4350C9-189F-45F6-A531-4991918BA764}" srcOrd="0" destOrd="0" presId="urn:microsoft.com/office/officeart/2005/8/layout/vList5"/>
    <dgm:cxn modelId="{615BD1FF-1CBB-4743-B58F-3C246817D283}" type="presOf" srcId="{FCA82E91-9656-43C6-9329-004F01F2FDD1}" destId="{56D86116-1BD0-449F-9553-858B50DCF409}" srcOrd="0" destOrd="0" presId="urn:microsoft.com/office/officeart/2005/8/layout/vList5"/>
    <dgm:cxn modelId="{240C07ED-A907-4BC9-AD60-0B37A45E07F1}" srcId="{48314E9B-4EED-444B-9EF0-B735B9C52220}" destId="{F60DCB61-620D-4124-95F0-B0564DA70C77}" srcOrd="1" destOrd="0" parTransId="{1BD8E7A0-BEE4-4249-81B1-266397B0C143}" sibTransId="{4D4BEED0-4538-4B26-8A51-63A735E04518}"/>
    <dgm:cxn modelId="{1AE034B9-D9C8-451F-8D50-1011B52A9B30}" type="presOf" srcId="{F60DCB61-620D-4124-95F0-B0564DA70C77}" destId="{325521C7-7A3C-4B93-891B-C12210D1372C}" srcOrd="0" destOrd="0" presId="urn:microsoft.com/office/officeart/2005/8/layout/vList5"/>
    <dgm:cxn modelId="{B4B5D1C3-3DE6-4797-9C4D-8CCBDC3E3BDE}" type="presOf" srcId="{48314E9B-4EED-444B-9EF0-B735B9C52220}" destId="{6BD8364E-9547-4FF2-B3A2-C2098E970F19}" srcOrd="0" destOrd="0" presId="urn:microsoft.com/office/officeart/2005/8/layout/vList5"/>
    <dgm:cxn modelId="{61AE62E6-A54B-4823-AB01-78D58D1E8CAA}" srcId="{48314E9B-4EED-444B-9EF0-B735B9C52220}" destId="{FCA82E91-9656-43C6-9329-004F01F2FDD1}" srcOrd="0" destOrd="0" parTransId="{279A4E12-B049-4747-BC24-5A31B481AA8A}" sibTransId="{1FC1CA72-05C3-4E34-9360-A65562DDDA13}"/>
    <dgm:cxn modelId="{1994C57E-8F4B-4EDC-AD48-F57EAE291825}" type="presParOf" srcId="{6BD8364E-9547-4FF2-B3A2-C2098E970F19}" destId="{578C0D51-8DBE-440A-8FE8-E107258FE533}" srcOrd="0" destOrd="0" presId="urn:microsoft.com/office/officeart/2005/8/layout/vList5"/>
    <dgm:cxn modelId="{C1CFE7ED-B5F6-4F97-BB89-E3D76E316114}" type="presParOf" srcId="{578C0D51-8DBE-440A-8FE8-E107258FE533}" destId="{56D86116-1BD0-449F-9553-858B50DCF409}" srcOrd="0" destOrd="0" presId="urn:microsoft.com/office/officeart/2005/8/layout/vList5"/>
    <dgm:cxn modelId="{954F2140-0027-4922-A258-D6ABA10B5A11}" type="presParOf" srcId="{6BD8364E-9547-4FF2-B3A2-C2098E970F19}" destId="{C9B27D4D-01C0-4EEA-99D3-68C0751630CF}" srcOrd="1" destOrd="0" presId="urn:microsoft.com/office/officeart/2005/8/layout/vList5"/>
    <dgm:cxn modelId="{63C78082-049B-4412-986F-DF0D7D7CF5B4}" type="presParOf" srcId="{6BD8364E-9547-4FF2-B3A2-C2098E970F19}" destId="{F483BA27-28E0-4E1C-9B04-70B2645C76BA}" srcOrd="2" destOrd="0" presId="urn:microsoft.com/office/officeart/2005/8/layout/vList5"/>
    <dgm:cxn modelId="{EB96C4E1-ACAE-4166-ABC8-104326BF67FF}" type="presParOf" srcId="{F483BA27-28E0-4E1C-9B04-70B2645C76BA}" destId="{325521C7-7A3C-4B93-891B-C12210D1372C}" srcOrd="0" destOrd="0" presId="urn:microsoft.com/office/officeart/2005/8/layout/vList5"/>
    <dgm:cxn modelId="{8DAFE1B2-D7B5-44A3-AD1F-2C8A390C29DC}" type="presParOf" srcId="{6BD8364E-9547-4FF2-B3A2-C2098E970F19}" destId="{122D2CCA-358C-4753-97FB-1B8E969A3118}" srcOrd="3" destOrd="0" presId="urn:microsoft.com/office/officeart/2005/8/layout/vList5"/>
    <dgm:cxn modelId="{286C773F-A93D-46D3-A5C6-ED3C69298C40}" type="presParOf" srcId="{6BD8364E-9547-4FF2-B3A2-C2098E970F19}" destId="{79FB47FD-6F9B-4EFD-A23C-AB3D18F88EBD}" srcOrd="4" destOrd="0" presId="urn:microsoft.com/office/officeart/2005/8/layout/vList5"/>
    <dgm:cxn modelId="{EE373180-0F6D-40E3-98A0-68CC2B2F81AC}" type="presParOf" srcId="{79FB47FD-6F9B-4EFD-A23C-AB3D18F88EBD}" destId="{AC4350C9-189F-45F6-A531-4991918BA764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8DDCC7E9-4C3B-4D9D-B12A-0DC89A0CCD66}">
      <dgm:prSet custT="1"/>
      <dgm:spPr/>
      <dgm:t>
        <a:bodyPr/>
        <a:lstStyle/>
        <a:p>
          <a:pPr rtl="0"/>
          <a:r>
            <a:rPr lang="pl-PL" sz="1600" dirty="0">
              <a:latin typeface="Arial" panose="020B0604020202020204" pitchFamily="34" charset="0"/>
              <a:cs typeface="Arial" panose="020B0604020202020204" pitchFamily="34" charset="0"/>
            </a:rPr>
            <a:t>mikro i małe przedsiębiorstwa </a:t>
          </a:r>
          <a:r>
            <a:rPr lang="pl-PL" sz="1600" b="1" dirty="0">
              <a:latin typeface="Arial" panose="020B0604020202020204" pitchFamily="34" charset="0"/>
              <a:cs typeface="Arial" panose="020B0604020202020204" pitchFamily="34" charset="0"/>
            </a:rPr>
            <a:t>– 60%</a:t>
          </a:r>
          <a:endParaRPr lang="pl-PL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7638680-ADE7-4608-9871-B2E32985037A}" type="parTrans" cxnId="{A30D5931-1685-46F7-8884-8615793E0F8F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A575C1-8E57-44A3-A0D2-17757EFBF030}" type="sibTrans" cxnId="{A30D5931-1685-46F7-8884-8615793E0F8F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D6450F39-D216-4AB4-B5B7-7F58E12BAF8E}" type="pres">
      <dgm:prSet presAssocID="{8DDCC7E9-4C3B-4D9D-B12A-0DC89A0CCD66}" presName="parentText" presStyleLbl="node1" presStyleIdx="0" presStyleCnt="1" custScaleY="65116" custLinFactNeighborY="-15627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0FC6C2EC-10AA-4FEF-BF41-02DB42CC627A}" type="presOf" srcId="{8DDCC7E9-4C3B-4D9D-B12A-0DC89A0CCD66}" destId="{D6450F39-D216-4AB4-B5B7-7F58E12BAF8E}" srcOrd="0" destOrd="0" presId="urn:microsoft.com/office/officeart/2005/8/layout/vList2"/>
    <dgm:cxn modelId="{0DE7877C-7AC7-4D47-972F-ED4EC882E73F}" type="presOf" srcId="{913466ED-514E-472C-B87A-C28A2E6A68CF}" destId="{5068291A-0921-4BB5-A9FF-1540134F2DA6}" srcOrd="0" destOrd="0" presId="urn:microsoft.com/office/officeart/2005/8/layout/vList2"/>
    <dgm:cxn modelId="{A30D5931-1685-46F7-8884-8615793E0F8F}" srcId="{913466ED-514E-472C-B87A-C28A2E6A68CF}" destId="{8DDCC7E9-4C3B-4D9D-B12A-0DC89A0CCD66}" srcOrd="0" destOrd="0" parTransId="{17638680-ADE7-4608-9871-B2E32985037A}" sibTransId="{FEA575C1-8E57-44A3-A0D2-17757EFBF030}"/>
    <dgm:cxn modelId="{1282101B-7925-4CFD-804E-F07A094FCA78}" type="presParOf" srcId="{5068291A-0921-4BB5-A9FF-1540134F2DA6}" destId="{D6450F39-D216-4AB4-B5B7-7F58E12BAF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2E48AA4-CE77-4793-BDFA-B2C216AC3568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pl-PL"/>
        </a:p>
      </dgm:t>
    </dgm:pt>
    <dgm:pt modelId="{CB3BE15B-CC7C-4127-9D31-D9B9670A6D5B}" type="pres">
      <dgm:prSet presAssocID="{E2E48AA4-CE77-4793-BDFA-B2C216AC356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EA24AA73-6DD6-4D06-A134-CF279A1A3A32}" type="presOf" srcId="{E2E48AA4-CE77-4793-BDFA-B2C216AC3568}" destId="{CB3BE15B-CC7C-4127-9D31-D9B9670A6D5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2E48AA4-CE77-4793-BDFA-B2C216AC3568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pl-PL"/>
        </a:p>
      </dgm:t>
    </dgm:pt>
    <dgm:pt modelId="{CB3BE15B-CC7C-4127-9D31-D9B9670A6D5B}" type="pres">
      <dgm:prSet presAssocID="{E2E48AA4-CE77-4793-BDFA-B2C216AC356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EA24AA73-6DD6-4D06-A134-CF279A1A3A32}" type="presOf" srcId="{E2E48AA4-CE77-4793-BDFA-B2C216AC3568}" destId="{CB3BE15B-CC7C-4127-9D31-D9B9670A6D5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2E48AA4-CE77-4793-BDFA-B2C216AC3568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pl-PL"/>
        </a:p>
      </dgm:t>
    </dgm:pt>
    <dgm:pt modelId="{CB3BE15B-CC7C-4127-9D31-D9B9670A6D5B}" type="pres">
      <dgm:prSet presAssocID="{E2E48AA4-CE77-4793-BDFA-B2C216AC356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EA24AA73-6DD6-4D06-A134-CF279A1A3A32}" type="presOf" srcId="{E2E48AA4-CE77-4793-BDFA-B2C216AC3568}" destId="{CB3BE15B-CC7C-4127-9D31-D9B9670A6D5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83BD7C-D1D9-48BD-A429-BF496E42BC80}">
      <dsp:nvSpPr>
        <dsp:cNvPr id="0" name=""/>
        <dsp:cNvSpPr/>
      </dsp:nvSpPr>
      <dsp:spPr>
        <a:xfrm>
          <a:off x="0" y="70331"/>
          <a:ext cx="6525606" cy="524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E994C3-CEFA-4311-A488-C04309287BC6}">
      <dsp:nvSpPr>
        <dsp:cNvPr id="0" name=""/>
        <dsp:cNvSpPr/>
      </dsp:nvSpPr>
      <dsp:spPr>
        <a:xfrm>
          <a:off x="342038" y="1907"/>
          <a:ext cx="4383805" cy="52598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995" tIns="0" rIns="180995" bIns="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>
              <a:latin typeface="Arial" panose="020B0604020202020204" pitchFamily="34" charset="0"/>
              <a:cs typeface="Arial" panose="020B0604020202020204" pitchFamily="34" charset="0"/>
            </a:rPr>
            <a:t>produkcji przemysłowej </a:t>
          </a:r>
        </a:p>
      </dsp:txBody>
      <dsp:txXfrm>
        <a:off x="367714" y="27583"/>
        <a:ext cx="4332453" cy="474631"/>
      </dsp:txXfrm>
    </dsp:sp>
    <dsp:sp modelId="{45239D74-4529-44BB-AA34-057B5042CD18}">
      <dsp:nvSpPr>
        <dsp:cNvPr id="0" name=""/>
        <dsp:cNvSpPr/>
      </dsp:nvSpPr>
      <dsp:spPr>
        <a:xfrm>
          <a:off x="0" y="1997407"/>
          <a:ext cx="684076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460865"/>
              <a:satOff val="-32769"/>
              <a:lumOff val="307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3F38D7-B3E8-46BE-BDF5-4867E2025074}">
      <dsp:nvSpPr>
        <dsp:cNvPr id="0" name=""/>
        <dsp:cNvSpPr/>
      </dsp:nvSpPr>
      <dsp:spPr>
        <a:xfrm>
          <a:off x="341703" y="762681"/>
          <a:ext cx="6329423" cy="1692285"/>
        </a:xfrm>
        <a:prstGeom prst="roundRect">
          <a:avLst/>
        </a:prstGeom>
        <a:solidFill>
          <a:schemeClr val="accent4">
            <a:hueOff val="-460865"/>
            <a:satOff val="-32769"/>
            <a:lumOff val="30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995" tIns="0" rIns="180995" bIns="0" numCol="1" spcCol="1270" anchor="ctr" anchorCtr="0">
          <a:noAutofit/>
        </a:bodyPr>
        <a:lstStyle/>
        <a:p>
          <a:pPr lvl="0" algn="l" defTabSz="622300" rtl="0">
            <a:lnSpc>
              <a:spcPct val="119000"/>
            </a:lnSpc>
            <a:spcBef>
              <a:spcPct val="0"/>
            </a:spcBef>
            <a:spcAft>
              <a:spcPts val="600"/>
            </a:spcAft>
          </a:pPr>
          <a:r>
            <a:rPr lang="pl-PL" sz="1400" b="1" kern="1200" dirty="0">
              <a:latin typeface="Arial" panose="020B0604020202020204" pitchFamily="34" charset="0"/>
              <a:cs typeface="Arial" panose="020B0604020202020204" pitchFamily="34" charset="0"/>
            </a:rPr>
            <a:t>świadczenia usług i modeli biznesowych</a:t>
          </a:r>
          <a:r>
            <a:rPr lang="pl-PL" sz="1400" b="0" kern="120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br>
            <a:rPr lang="pl-PL" sz="1400" b="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pl-PL" sz="1400" b="0" kern="1200" dirty="0">
              <a:latin typeface="Arial" panose="020B0604020202020204" pitchFamily="34" charset="0"/>
              <a:cs typeface="Arial" panose="020B0604020202020204" pitchFamily="34" charset="0"/>
            </a:rPr>
            <a:t>w tym wykorzystujących rozwiązania z obszaru big data, sztucznej inteligencji, wirtualnej i rozszerzonej rzeczywistości, automatyki i robotyki, druku addytywnego, technologii teleinformatycznych oraz komunikacji pomiędzy maszynami oraz człowiekiem a maszynami</a:t>
          </a:r>
        </a:p>
      </dsp:txBody>
      <dsp:txXfrm>
        <a:off x="424314" y="845292"/>
        <a:ext cx="6164201" cy="152706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C36BAF-0EB0-46B0-8939-D12421CEB589}">
      <dsp:nvSpPr>
        <dsp:cNvPr id="0" name=""/>
        <dsp:cNvSpPr/>
      </dsp:nvSpPr>
      <dsp:spPr>
        <a:xfrm>
          <a:off x="2950" y="652670"/>
          <a:ext cx="3088196" cy="36331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1C62C1-28AF-4F34-86F5-992D1A5C20B4}">
      <dsp:nvSpPr>
        <dsp:cNvPr id="0" name=""/>
        <dsp:cNvSpPr/>
      </dsp:nvSpPr>
      <dsp:spPr>
        <a:xfrm>
          <a:off x="2950" y="789117"/>
          <a:ext cx="226870" cy="22687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CF6C56-3DC9-451C-9369-C35E91BC911F}">
      <dsp:nvSpPr>
        <dsp:cNvPr id="0" name=""/>
        <dsp:cNvSpPr/>
      </dsp:nvSpPr>
      <dsp:spPr>
        <a:xfrm>
          <a:off x="2950" y="0"/>
          <a:ext cx="3088196" cy="6526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rPr>
            <a:t>część bezzwrotna dotacji</a:t>
          </a:r>
        </a:p>
      </dsp:txBody>
      <dsp:txXfrm>
        <a:off x="2950" y="0"/>
        <a:ext cx="3088196" cy="652670"/>
      </dsp:txXfrm>
    </dsp:sp>
    <dsp:sp modelId="{F49C1B6A-D181-4B0D-B376-681DA6A7700B}">
      <dsp:nvSpPr>
        <dsp:cNvPr id="0" name=""/>
        <dsp:cNvSpPr/>
      </dsp:nvSpPr>
      <dsp:spPr>
        <a:xfrm>
          <a:off x="3245556" y="652670"/>
          <a:ext cx="3088196" cy="363317"/>
        </a:xfrm>
        <a:prstGeom prst="rect">
          <a:avLst/>
        </a:prstGeom>
        <a:solidFill>
          <a:schemeClr val="accent4">
            <a:hueOff val="-460865"/>
            <a:satOff val="-32769"/>
            <a:lumOff val="30784"/>
            <a:alphaOff val="0"/>
          </a:schemeClr>
        </a:solidFill>
        <a:ln w="12700" cap="flat" cmpd="sng" algn="ctr">
          <a:solidFill>
            <a:schemeClr val="accent4">
              <a:hueOff val="-460865"/>
              <a:satOff val="-32769"/>
              <a:lumOff val="307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2FF335-05B2-4919-A035-3292D969DDC8}">
      <dsp:nvSpPr>
        <dsp:cNvPr id="0" name=""/>
        <dsp:cNvSpPr/>
      </dsp:nvSpPr>
      <dsp:spPr>
        <a:xfrm>
          <a:off x="3245556" y="789117"/>
          <a:ext cx="226870" cy="22687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460865"/>
              <a:satOff val="-32769"/>
              <a:lumOff val="307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810B96-7C11-447F-A12B-537B6BF5FB64}">
      <dsp:nvSpPr>
        <dsp:cNvPr id="0" name=""/>
        <dsp:cNvSpPr/>
      </dsp:nvSpPr>
      <dsp:spPr>
        <a:xfrm>
          <a:off x="3245556" y="0"/>
          <a:ext cx="3088196" cy="6526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rPr>
            <a:t>część zwrotna dotacji </a:t>
          </a:r>
        </a:p>
      </dsp:txBody>
      <dsp:txXfrm>
        <a:off x="3245556" y="0"/>
        <a:ext cx="3088196" cy="65267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ECF5EB-7303-47E0-8885-D8E1E1EEC071}">
      <dsp:nvSpPr>
        <dsp:cNvPr id="0" name=""/>
        <dsp:cNvSpPr/>
      </dsp:nvSpPr>
      <dsp:spPr>
        <a:xfrm>
          <a:off x="919643" y="289663"/>
          <a:ext cx="3106617" cy="970818"/>
        </a:xfrm>
        <a:prstGeom prst="rect">
          <a:avLst/>
        </a:prstGeom>
        <a:solidFill>
          <a:schemeClr val="accent2">
            <a:alpha val="4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7567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zgodne z regionalną inteligentną specjalizacją</a:t>
          </a:r>
        </a:p>
      </dsp:txBody>
      <dsp:txXfrm>
        <a:off x="919643" y="289663"/>
        <a:ext cx="3106617" cy="970818"/>
      </dsp:txXfrm>
    </dsp:sp>
    <dsp:sp modelId="{827A1CC2-126C-44CB-B592-90ACD9A6BD26}">
      <dsp:nvSpPr>
        <dsp:cNvPr id="0" name=""/>
        <dsp:cNvSpPr/>
      </dsp:nvSpPr>
      <dsp:spPr>
        <a:xfrm>
          <a:off x="790200" y="149434"/>
          <a:ext cx="679572" cy="1019359"/>
        </a:xfrm>
        <a:prstGeom prst="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814DE9-2464-41A3-AE1F-08E5B2F92330}">
      <dsp:nvSpPr>
        <dsp:cNvPr id="0" name=""/>
        <dsp:cNvSpPr/>
      </dsp:nvSpPr>
      <dsp:spPr>
        <a:xfrm>
          <a:off x="919643" y="1511816"/>
          <a:ext cx="3106617" cy="970818"/>
        </a:xfrm>
        <a:prstGeom prst="rect">
          <a:avLst/>
        </a:prstGeom>
        <a:solidFill>
          <a:schemeClr val="accent2">
            <a:alpha val="4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7567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zlokalizowane na terenie gmin zmarginalizowanych </a:t>
          </a:r>
        </a:p>
      </dsp:txBody>
      <dsp:txXfrm>
        <a:off x="919643" y="1511816"/>
        <a:ext cx="3106617" cy="970818"/>
      </dsp:txXfrm>
    </dsp:sp>
    <dsp:sp modelId="{CB29D91A-303E-404C-BA81-CFCBE3C28455}">
      <dsp:nvSpPr>
        <dsp:cNvPr id="0" name=""/>
        <dsp:cNvSpPr/>
      </dsp:nvSpPr>
      <dsp:spPr>
        <a:xfrm>
          <a:off x="790200" y="1371586"/>
          <a:ext cx="679572" cy="1019359"/>
        </a:xfrm>
        <a:prstGeom prst="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E7523F-5B76-401E-95C9-076B0EE37B21}">
      <dsp:nvSpPr>
        <dsp:cNvPr id="0" name=""/>
        <dsp:cNvSpPr/>
      </dsp:nvSpPr>
      <dsp:spPr>
        <a:xfrm>
          <a:off x="919643" y="2733968"/>
          <a:ext cx="3106617" cy="970818"/>
        </a:xfrm>
        <a:prstGeom prst="rect">
          <a:avLst/>
        </a:prstGeom>
        <a:solidFill>
          <a:schemeClr val="accent2">
            <a:alpha val="4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7567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przyczyniające się do tworzenia miejsc pracy </a:t>
          </a:r>
        </a:p>
      </dsp:txBody>
      <dsp:txXfrm>
        <a:off x="919643" y="2733968"/>
        <a:ext cx="3106617" cy="970818"/>
      </dsp:txXfrm>
    </dsp:sp>
    <dsp:sp modelId="{5F47A970-B239-489C-A579-F7FA42ED2E0E}">
      <dsp:nvSpPr>
        <dsp:cNvPr id="0" name=""/>
        <dsp:cNvSpPr/>
      </dsp:nvSpPr>
      <dsp:spPr>
        <a:xfrm>
          <a:off x="790200" y="2593738"/>
          <a:ext cx="679572" cy="1019359"/>
        </a:xfrm>
        <a:prstGeom prst="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3582A5-2657-4C85-80B8-CC93F0139586}">
      <dsp:nvSpPr>
        <dsp:cNvPr id="0" name=""/>
        <dsp:cNvSpPr/>
      </dsp:nvSpPr>
      <dsp:spPr>
        <a:xfrm>
          <a:off x="507656" y="0"/>
          <a:ext cx="5753439" cy="1115047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2FBF5E-80E2-4C0C-81F6-E569638536B6}">
      <dsp:nvSpPr>
        <dsp:cNvPr id="0" name=""/>
        <dsp:cNvSpPr/>
      </dsp:nvSpPr>
      <dsp:spPr>
        <a:xfrm>
          <a:off x="4043" y="334514"/>
          <a:ext cx="2117827" cy="44601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>
              <a:latin typeface="Arial" panose="020B0604020202020204" pitchFamily="34" charset="0"/>
              <a:cs typeface="Arial" panose="020B0604020202020204" pitchFamily="34" charset="0"/>
            </a:rPr>
            <a:t>regionalnej pomocy inwestycyjnej </a:t>
          </a:r>
        </a:p>
      </dsp:txBody>
      <dsp:txXfrm>
        <a:off x="25816" y="356287"/>
        <a:ext cx="2074281" cy="402472"/>
      </dsp:txXfrm>
    </dsp:sp>
    <dsp:sp modelId="{B6A6D9C4-E66B-46C8-A9B8-F8D414F75516}">
      <dsp:nvSpPr>
        <dsp:cNvPr id="0" name=""/>
        <dsp:cNvSpPr/>
      </dsp:nvSpPr>
      <dsp:spPr>
        <a:xfrm>
          <a:off x="2325462" y="334514"/>
          <a:ext cx="2117827" cy="446018"/>
        </a:xfrm>
        <a:prstGeom prst="roundRect">
          <a:avLst/>
        </a:prstGeom>
        <a:solidFill>
          <a:schemeClr val="accent4">
            <a:hueOff val="-230432"/>
            <a:satOff val="-16385"/>
            <a:lumOff val="15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>
              <a:latin typeface="Arial" panose="020B0604020202020204" pitchFamily="34" charset="0"/>
              <a:cs typeface="Arial" panose="020B0604020202020204" pitchFamily="34" charset="0"/>
            </a:rPr>
            <a:t>pomocy na usługi doradcze na rzecz MŚP </a:t>
          </a:r>
        </a:p>
      </dsp:txBody>
      <dsp:txXfrm>
        <a:off x="2347235" y="356287"/>
        <a:ext cx="2074281" cy="402472"/>
      </dsp:txXfrm>
    </dsp:sp>
    <dsp:sp modelId="{5BE82006-C636-435D-910D-15C5DB8B7E4F}">
      <dsp:nvSpPr>
        <dsp:cNvPr id="0" name=""/>
        <dsp:cNvSpPr/>
      </dsp:nvSpPr>
      <dsp:spPr>
        <a:xfrm>
          <a:off x="4646881" y="334514"/>
          <a:ext cx="2117827" cy="446018"/>
        </a:xfrm>
        <a:prstGeom prst="roundRect">
          <a:avLst/>
        </a:prstGeom>
        <a:solidFill>
          <a:schemeClr val="accent4">
            <a:hueOff val="-460865"/>
            <a:satOff val="-32769"/>
            <a:lumOff val="30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>
              <a:latin typeface="Arial" panose="020B0604020202020204" pitchFamily="34" charset="0"/>
              <a:cs typeface="Arial" panose="020B0604020202020204" pitchFamily="34" charset="0"/>
            </a:rPr>
            <a:t>pomocy de </a:t>
          </a:r>
          <a:r>
            <a:rPr lang="pl-PL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minimis</a:t>
          </a:r>
          <a:r>
            <a:rPr lang="pl-PL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sp:txBody>
      <dsp:txXfrm>
        <a:off x="4668654" y="356287"/>
        <a:ext cx="2074281" cy="40247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496DB0-F2C5-47A9-BFB4-244C24E01673}">
      <dsp:nvSpPr>
        <dsp:cNvPr id="0" name=""/>
        <dsp:cNvSpPr/>
      </dsp:nvSpPr>
      <dsp:spPr>
        <a:xfrm>
          <a:off x="0" y="283"/>
          <a:ext cx="4103887" cy="5428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>
              <a:latin typeface="Arial" panose="020B0604020202020204" pitchFamily="34" charset="0"/>
              <a:cs typeface="Arial" panose="020B0604020202020204" pitchFamily="34" charset="0"/>
            </a:rPr>
            <a:t>średnie przedsiębiorstwa </a:t>
          </a:r>
          <a:r>
            <a:rPr lang="pl-PL" sz="1600" b="1" kern="1200" dirty="0">
              <a:latin typeface="Arial" panose="020B0604020202020204" pitchFamily="34" charset="0"/>
              <a:cs typeface="Arial" panose="020B0604020202020204" pitchFamily="34" charset="0"/>
            </a:rPr>
            <a:t>– 50%</a:t>
          </a:r>
          <a:endParaRPr lang="pl-PL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501" y="26784"/>
        <a:ext cx="4050885" cy="489878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FC6434-5C03-44E3-8677-2103CCD5C431}">
      <dsp:nvSpPr>
        <dsp:cNvPr id="0" name=""/>
        <dsp:cNvSpPr/>
      </dsp:nvSpPr>
      <dsp:spPr>
        <a:xfrm>
          <a:off x="170571" y="871721"/>
          <a:ext cx="4042349" cy="126323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5631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119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wspierane będą pomysły/produkty/usługi, które prowadzić będą do wprowadzenia na rynek nowego lub znacząco ulepszonego produktu/usługi </a:t>
          </a:r>
        </a:p>
      </dsp:txBody>
      <dsp:txXfrm>
        <a:off x="170571" y="871721"/>
        <a:ext cx="4042349" cy="1263234"/>
      </dsp:txXfrm>
    </dsp:sp>
    <dsp:sp modelId="{798B229C-19E4-4D68-AD3F-9B73E0D1ACF5}">
      <dsp:nvSpPr>
        <dsp:cNvPr id="0" name=""/>
        <dsp:cNvSpPr/>
      </dsp:nvSpPr>
      <dsp:spPr>
        <a:xfrm>
          <a:off x="2139" y="689254"/>
          <a:ext cx="884263" cy="1326395"/>
        </a:xfrm>
        <a:prstGeom prst="rect">
          <a:avLst/>
        </a:prstGeom>
        <a:solidFill>
          <a:schemeClr val="accent1">
            <a:tint val="5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A421A3-5BDC-460A-8308-5C848F37FF2B}">
      <dsp:nvSpPr>
        <dsp:cNvPr id="0" name=""/>
        <dsp:cNvSpPr/>
      </dsp:nvSpPr>
      <dsp:spPr>
        <a:xfrm>
          <a:off x="4596471" y="871721"/>
          <a:ext cx="4042349" cy="126323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-13333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5631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119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premiowane będą koncepcje/ produkty startupów, w wyniku których powstaną usługi lub produkty przyczyniające się do zwiększenia równości, włączenia społecznego, niedyskryminacji</a:t>
          </a:r>
          <a:endParaRPr lang="pl-PL" sz="1400" kern="1200" dirty="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96471" y="871721"/>
        <a:ext cx="4042349" cy="1263234"/>
      </dsp:txXfrm>
    </dsp:sp>
    <dsp:sp modelId="{4DF1D0FF-BE39-4D86-865E-C87CBB5DC114}">
      <dsp:nvSpPr>
        <dsp:cNvPr id="0" name=""/>
        <dsp:cNvSpPr/>
      </dsp:nvSpPr>
      <dsp:spPr>
        <a:xfrm>
          <a:off x="4428039" y="689254"/>
          <a:ext cx="884263" cy="1326395"/>
        </a:xfrm>
        <a:prstGeom prst="rect">
          <a:avLst/>
        </a:prstGeom>
        <a:solidFill>
          <a:schemeClr val="accent1">
            <a:tint val="50000"/>
            <a:alpha val="90000"/>
            <a:hueOff val="7010"/>
            <a:satOff val="-776"/>
            <a:lumOff val="461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45407F-038A-4ED2-85A7-3472D4A7660E}">
      <dsp:nvSpPr>
        <dsp:cNvPr id="0" name=""/>
        <dsp:cNvSpPr/>
      </dsp:nvSpPr>
      <dsp:spPr>
        <a:xfrm>
          <a:off x="170571" y="2461993"/>
          <a:ext cx="4042349" cy="126323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-26667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5631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119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wsparcie kierowane będzie do MŚP posiadających siedzibę lub główne miejsce prowadzenia działalności na terenie województwa małopolskiego </a:t>
          </a:r>
        </a:p>
      </dsp:txBody>
      <dsp:txXfrm>
        <a:off x="170571" y="2461993"/>
        <a:ext cx="4042349" cy="1263234"/>
      </dsp:txXfrm>
    </dsp:sp>
    <dsp:sp modelId="{B6A11E23-CF03-41A6-9600-E13907F1ACD0}">
      <dsp:nvSpPr>
        <dsp:cNvPr id="0" name=""/>
        <dsp:cNvSpPr/>
      </dsp:nvSpPr>
      <dsp:spPr>
        <a:xfrm>
          <a:off x="2139" y="2279526"/>
          <a:ext cx="884263" cy="1326395"/>
        </a:xfrm>
        <a:prstGeom prst="rect">
          <a:avLst/>
        </a:prstGeom>
        <a:solidFill>
          <a:schemeClr val="accent1">
            <a:tint val="50000"/>
            <a:alpha val="90000"/>
            <a:hueOff val="14020"/>
            <a:satOff val="-1553"/>
            <a:lumOff val="9221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61EC76-4D06-4954-8FED-964EFD9594BE}">
      <dsp:nvSpPr>
        <dsp:cNvPr id="0" name=""/>
        <dsp:cNvSpPr/>
      </dsp:nvSpPr>
      <dsp:spPr>
        <a:xfrm>
          <a:off x="4596471" y="2461993"/>
          <a:ext cx="4042349" cy="126323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5631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119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wsparcie kierowane do przedsiębiorców jest udzielane wyłącznie w ramach pomocy de minimis.</a:t>
          </a:r>
        </a:p>
      </dsp:txBody>
      <dsp:txXfrm>
        <a:off x="4596471" y="2461993"/>
        <a:ext cx="4042349" cy="1263234"/>
      </dsp:txXfrm>
    </dsp:sp>
    <dsp:sp modelId="{30F3E08B-7A5A-4683-9F22-6FCFF539EDA2}">
      <dsp:nvSpPr>
        <dsp:cNvPr id="0" name=""/>
        <dsp:cNvSpPr/>
      </dsp:nvSpPr>
      <dsp:spPr>
        <a:xfrm>
          <a:off x="4428039" y="2279526"/>
          <a:ext cx="884263" cy="1326395"/>
        </a:xfrm>
        <a:prstGeom prst="rect">
          <a:avLst/>
        </a:prstGeom>
        <a:solidFill>
          <a:schemeClr val="accent1">
            <a:tint val="50000"/>
            <a:alpha val="90000"/>
            <a:hueOff val="21030"/>
            <a:satOff val="-2329"/>
            <a:lumOff val="13831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D86116-1BD0-449F-9553-858B50DCF409}">
      <dsp:nvSpPr>
        <dsp:cNvPr id="0" name=""/>
        <dsp:cNvSpPr/>
      </dsp:nvSpPr>
      <dsp:spPr>
        <a:xfrm>
          <a:off x="2430370" y="0"/>
          <a:ext cx="2728212" cy="9207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>
              <a:latin typeface="Arial" panose="020B0604020202020204" pitchFamily="34" charset="0"/>
              <a:cs typeface="Arial" panose="020B0604020202020204" pitchFamily="34" charset="0"/>
            </a:rPr>
            <a:t>może zrealizować prace B+R samodzielnie jeżeli dysponuje odpowiednim potencjałem</a:t>
          </a:r>
        </a:p>
      </dsp:txBody>
      <dsp:txXfrm>
        <a:off x="2475316" y="44946"/>
        <a:ext cx="2638320" cy="830828"/>
      </dsp:txXfrm>
    </dsp:sp>
    <dsp:sp modelId="{325521C7-7A3C-4B93-891B-C12210D1372C}">
      <dsp:nvSpPr>
        <dsp:cNvPr id="0" name=""/>
        <dsp:cNvSpPr/>
      </dsp:nvSpPr>
      <dsp:spPr>
        <a:xfrm>
          <a:off x="2425077" y="968151"/>
          <a:ext cx="2728212" cy="920720"/>
        </a:xfrm>
        <a:prstGeom prst="roundRect">
          <a:avLst/>
        </a:prstGeom>
        <a:solidFill>
          <a:schemeClr val="accent4">
            <a:hueOff val="-230432"/>
            <a:satOff val="-16385"/>
            <a:lumOff val="15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>
              <a:latin typeface="Arial" panose="020B0604020202020204" pitchFamily="34" charset="0"/>
              <a:cs typeface="Arial" panose="020B0604020202020204" pitchFamily="34" charset="0"/>
            </a:rPr>
            <a:t>może zlecić realizację prac B+R podwykonawcy</a:t>
          </a:r>
        </a:p>
      </dsp:txBody>
      <dsp:txXfrm>
        <a:off x="2470023" y="1013097"/>
        <a:ext cx="2638320" cy="830828"/>
      </dsp:txXfrm>
    </dsp:sp>
    <dsp:sp modelId="{AC4350C9-189F-45F6-A531-4991918BA764}">
      <dsp:nvSpPr>
        <dsp:cNvPr id="0" name=""/>
        <dsp:cNvSpPr/>
      </dsp:nvSpPr>
      <dsp:spPr>
        <a:xfrm>
          <a:off x="2425077" y="1934907"/>
          <a:ext cx="2728212" cy="920720"/>
        </a:xfrm>
        <a:prstGeom prst="roundRect">
          <a:avLst/>
        </a:prstGeom>
        <a:solidFill>
          <a:schemeClr val="accent4">
            <a:hueOff val="-460865"/>
            <a:satOff val="-32769"/>
            <a:lumOff val="30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>
              <a:latin typeface="Arial" panose="020B0604020202020204" pitchFamily="34" charset="0"/>
              <a:cs typeface="Arial" panose="020B0604020202020204" pitchFamily="34" charset="0"/>
            </a:rPr>
            <a:t>prace B+R mogą być realizowane </a:t>
          </a:r>
          <a:br>
            <a:rPr lang="pl-PL" sz="16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pl-PL" sz="1600" kern="1200" dirty="0">
              <a:latin typeface="Arial" panose="020B0604020202020204" pitchFamily="34" charset="0"/>
              <a:cs typeface="Arial" panose="020B0604020202020204" pitchFamily="34" charset="0"/>
            </a:rPr>
            <a:t>w konsorcjum/partnerstwie </a:t>
          </a:r>
          <a:br>
            <a:rPr lang="pl-PL" sz="16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pl-PL" sz="1600" kern="1200" dirty="0">
              <a:latin typeface="Arial" panose="020B0604020202020204" pitchFamily="34" charset="0"/>
              <a:cs typeface="Arial" panose="020B0604020202020204" pitchFamily="34" charset="0"/>
            </a:rPr>
            <a:t>z innymi podmiotami </a:t>
          </a:r>
        </a:p>
      </dsp:txBody>
      <dsp:txXfrm>
        <a:off x="2470023" y="1979853"/>
        <a:ext cx="2638320" cy="8308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450F39-D216-4AB4-B5B7-7F58E12BAF8E}">
      <dsp:nvSpPr>
        <dsp:cNvPr id="0" name=""/>
        <dsp:cNvSpPr/>
      </dsp:nvSpPr>
      <dsp:spPr>
        <a:xfrm>
          <a:off x="0" y="0"/>
          <a:ext cx="4103887" cy="55613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>
              <a:latin typeface="Arial" panose="020B0604020202020204" pitchFamily="34" charset="0"/>
              <a:cs typeface="Arial" panose="020B0604020202020204" pitchFamily="34" charset="0"/>
            </a:rPr>
            <a:t>mikro i małe przedsiębiorstwa </a:t>
          </a:r>
          <a:r>
            <a:rPr lang="pl-PL" sz="1600" b="1" kern="1200" dirty="0">
              <a:latin typeface="Arial" panose="020B0604020202020204" pitchFamily="34" charset="0"/>
              <a:cs typeface="Arial" panose="020B0604020202020204" pitchFamily="34" charset="0"/>
            </a:rPr>
            <a:t>– 60%</a:t>
          </a:r>
          <a:endParaRPr lang="pl-PL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148" y="27148"/>
        <a:ext cx="4049591" cy="50184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8131F2C1-44D2-4ED7-BA3C-B03516C602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BCC6A2F8-6413-4BD6-9670-42A3AD914D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9981C-0199-4C1C-BF55-B9D1845E24AB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7BF2785-6379-4E0D-AD4C-F5805D98462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56C95A6-4C19-47FE-AA18-9E2DB5F9CD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82100-07E7-4199-BF42-570F551AA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223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27.02.2024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1pPr>
    <a:lvl2pPr marL="357896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2pPr>
    <a:lvl3pPr marL="715792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3pPr>
    <a:lvl4pPr marL="1073688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4pPr>
    <a:lvl5pPr marL="1431585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5pPr>
    <a:lvl6pPr marL="1789481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6pPr>
    <a:lvl7pPr marL="2147377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7pPr>
    <a:lvl8pPr marL="2505273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8pPr>
    <a:lvl9pPr marL="2863169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9.png"/><Relationship Id="rId2" Type="http://schemas.openxmlformats.org/officeDocument/2006/relationships/image" Target="../media/image11.png"/><Relationship Id="rId16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7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877995" y="1342959"/>
            <a:ext cx="7388942" cy="294361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264484" cy="196872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14" y="367681"/>
            <a:ext cx="800100" cy="8001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941" y="367681"/>
            <a:ext cx="800100" cy="8001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767" y="367681"/>
            <a:ext cx="800100" cy="800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5249" y="2081379"/>
            <a:ext cx="6773550" cy="753648"/>
          </a:xfrm>
        </p:spPr>
        <p:txBody>
          <a:bodyPr anchor="t" anchorCtr="0">
            <a:normAutofit/>
          </a:bodyPr>
          <a:lstStyle>
            <a:lvl1pPr algn="l">
              <a:lnSpc>
                <a:spcPts val="2722"/>
              </a:lnSpc>
              <a:defRPr sz="2177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5259" y="3307899"/>
            <a:ext cx="6773483" cy="734817"/>
          </a:xfrm>
        </p:spPr>
        <p:txBody>
          <a:bodyPr>
            <a:normAutofit/>
          </a:bodyPr>
          <a:lstStyle>
            <a:lvl1pPr marL="0" indent="0" algn="l">
              <a:lnSpc>
                <a:spcPts val="2381"/>
              </a:lnSpc>
              <a:buNone/>
              <a:defRPr sz="1905" b="1">
                <a:solidFill>
                  <a:schemeClr val="tx2"/>
                </a:solidFill>
              </a:defRPr>
            </a:lvl1pPr>
            <a:lvl2pPr marL="342903" indent="0" algn="ctr">
              <a:buNone/>
              <a:defRPr sz="1500"/>
            </a:lvl2pPr>
            <a:lvl3pPr marL="685804" indent="0" algn="ctr">
              <a:buNone/>
              <a:defRPr sz="1350"/>
            </a:lvl3pPr>
            <a:lvl4pPr marL="1028707" indent="0" algn="ctr">
              <a:buNone/>
              <a:defRPr sz="1200"/>
            </a:lvl4pPr>
            <a:lvl5pPr marL="1371609" indent="0" algn="ctr">
              <a:buNone/>
              <a:defRPr sz="1200"/>
            </a:lvl5pPr>
            <a:lvl6pPr marL="1714511" indent="0" algn="ctr">
              <a:buNone/>
              <a:defRPr sz="1200"/>
            </a:lvl6pPr>
            <a:lvl7pPr marL="2057413" indent="0" algn="ctr">
              <a:buNone/>
              <a:defRPr sz="1200"/>
            </a:lvl7pPr>
            <a:lvl8pPr marL="2400316" indent="0" algn="ctr">
              <a:buNone/>
              <a:defRPr sz="1200"/>
            </a:lvl8pPr>
            <a:lvl9pPr marL="2743218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6719" y="367682"/>
            <a:ext cx="1539287" cy="237532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225"/>
              </a:lnSpc>
              <a:defRPr sz="953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27.02.2024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43" y="4334772"/>
            <a:ext cx="1402632" cy="821194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261" y="4334772"/>
            <a:ext cx="2278263" cy="821194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13" y="4334316"/>
            <a:ext cx="1937739" cy="822352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D99AC2CA-7069-4A8E-9D19-13E7BFB1BE1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63" y="1342959"/>
            <a:ext cx="3387422" cy="62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5" userDrawn="1">
          <p15:clr>
            <a:srgbClr val="FBAE40"/>
          </p15:clr>
        </p15:guide>
        <p15:guide id="2" orient="horz" pos="77" userDrawn="1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31" userDrawn="1">
          <p15:clr>
            <a:srgbClr val="FBAE40"/>
          </p15:clr>
        </p15:guide>
        <p15:guide id="5" orient="horz" pos="386" userDrawn="1">
          <p15:clr>
            <a:srgbClr val="FBAE40"/>
          </p15:clr>
        </p15:guide>
        <p15:guide id="6" orient="horz" pos="540" userDrawn="1">
          <p15:clr>
            <a:srgbClr val="FBAE40"/>
          </p15:clr>
        </p15:guide>
        <p15:guide id="7" orient="horz" pos="694" userDrawn="1">
          <p15:clr>
            <a:srgbClr val="FBAE40"/>
          </p15:clr>
        </p15:guide>
        <p15:guide id="8" orient="horz" pos="848" userDrawn="1">
          <p15:clr>
            <a:srgbClr val="FBAE40"/>
          </p15:clr>
        </p15:guide>
        <p15:guide id="9" orient="horz" pos="1003" userDrawn="1">
          <p15:clr>
            <a:srgbClr val="FBAE40"/>
          </p15:clr>
        </p15:guide>
        <p15:guide id="10" orient="horz" pos="1157" userDrawn="1">
          <p15:clr>
            <a:srgbClr val="FBAE40"/>
          </p15:clr>
        </p15:guide>
        <p15:guide id="11" orient="horz" pos="1311" userDrawn="1">
          <p15:clr>
            <a:srgbClr val="FBAE40"/>
          </p15:clr>
        </p15:guide>
        <p15:guide id="12" orient="horz" pos="1466" userDrawn="1">
          <p15:clr>
            <a:srgbClr val="FBAE40"/>
          </p15:clr>
        </p15:guide>
        <p15:guide id="13" orient="horz" pos="1774" userDrawn="1">
          <p15:clr>
            <a:srgbClr val="FBAE40"/>
          </p15:clr>
        </p15:guide>
        <p15:guide id="14" orient="horz" pos="1929" userDrawn="1">
          <p15:clr>
            <a:srgbClr val="FBAE40"/>
          </p15:clr>
        </p15:guide>
        <p15:guide id="15" orient="horz" pos="2083" userDrawn="1">
          <p15:clr>
            <a:srgbClr val="FBAE40"/>
          </p15:clr>
        </p15:guide>
        <p15:guide id="16" orient="horz" pos="2237" userDrawn="1">
          <p15:clr>
            <a:srgbClr val="FBAE40"/>
          </p15:clr>
        </p15:guide>
        <p15:guide id="17" orient="horz" pos="2392" userDrawn="1">
          <p15:clr>
            <a:srgbClr val="FBAE40"/>
          </p15:clr>
        </p15:guide>
        <p15:guide id="18" orient="horz" pos="2546" userDrawn="1">
          <p15:clr>
            <a:srgbClr val="FBAE40"/>
          </p15:clr>
        </p15:guide>
        <p15:guide id="19" orient="horz" pos="2700" userDrawn="1">
          <p15:clr>
            <a:srgbClr val="FBAE40"/>
          </p15:clr>
        </p15:guide>
        <p15:guide id="20" orient="horz" pos="2854" userDrawn="1">
          <p15:clr>
            <a:srgbClr val="FBAE40"/>
          </p15:clr>
        </p15:guide>
        <p15:guide id="21" orient="horz" pos="3009" userDrawn="1">
          <p15:clr>
            <a:srgbClr val="FBAE40"/>
          </p15:clr>
        </p15:guide>
        <p15:guide id="22" orient="horz" pos="3163" userDrawn="1">
          <p15:clr>
            <a:srgbClr val="FBAE40"/>
          </p15:clr>
        </p15:guide>
        <p15:guide id="23" pos="358" userDrawn="1">
          <p15:clr>
            <a:srgbClr val="FBAE40"/>
          </p15:clr>
        </p15:guide>
        <p15:guide id="24" pos="552" userDrawn="1">
          <p15:clr>
            <a:srgbClr val="FBAE40"/>
          </p15:clr>
        </p15:guide>
        <p15:guide id="25" pos="747" userDrawn="1">
          <p15:clr>
            <a:srgbClr val="FBAE40"/>
          </p15:clr>
        </p15:guide>
        <p15:guide id="26" pos="941" userDrawn="1">
          <p15:clr>
            <a:srgbClr val="FBAE40"/>
          </p15:clr>
        </p15:guide>
        <p15:guide id="27" pos="1135" userDrawn="1">
          <p15:clr>
            <a:srgbClr val="FBAE40"/>
          </p15:clr>
        </p15:guide>
        <p15:guide id="28" pos="1328" userDrawn="1">
          <p15:clr>
            <a:srgbClr val="FBAE40"/>
          </p15:clr>
        </p15:guide>
        <p15:guide id="29" pos="1522" userDrawn="1">
          <p15:clr>
            <a:srgbClr val="FBAE40"/>
          </p15:clr>
        </p15:guide>
        <p15:guide id="30" pos="1716" userDrawn="1">
          <p15:clr>
            <a:srgbClr val="FBAE40"/>
          </p15:clr>
        </p15:guide>
        <p15:guide id="31" pos="1911" userDrawn="1">
          <p15:clr>
            <a:srgbClr val="FBAE40"/>
          </p15:clr>
        </p15:guide>
        <p15:guide id="32" pos="2104" userDrawn="1">
          <p15:clr>
            <a:srgbClr val="FBAE40"/>
          </p15:clr>
        </p15:guide>
        <p15:guide id="33" pos="2298" userDrawn="1">
          <p15:clr>
            <a:srgbClr val="FBAE40"/>
          </p15:clr>
        </p15:guide>
        <p15:guide id="34" pos="2492" userDrawn="1">
          <p15:clr>
            <a:srgbClr val="FBAE40"/>
          </p15:clr>
        </p15:guide>
        <p15:guide id="35" pos="2686" userDrawn="1">
          <p15:clr>
            <a:srgbClr val="FBAE40"/>
          </p15:clr>
        </p15:guide>
        <p15:guide id="36" pos="2880" userDrawn="1">
          <p15:clr>
            <a:srgbClr val="FBAE40"/>
          </p15:clr>
        </p15:guide>
        <p15:guide id="37" pos="3074" userDrawn="1">
          <p15:clr>
            <a:srgbClr val="FBAE40"/>
          </p15:clr>
        </p15:guide>
        <p15:guide id="38" pos="3268" userDrawn="1">
          <p15:clr>
            <a:srgbClr val="FBAE40"/>
          </p15:clr>
        </p15:guide>
        <p15:guide id="39" pos="3462" userDrawn="1">
          <p15:clr>
            <a:srgbClr val="FBAE40"/>
          </p15:clr>
        </p15:guide>
        <p15:guide id="40" pos="3656" userDrawn="1">
          <p15:clr>
            <a:srgbClr val="FBAE40"/>
          </p15:clr>
        </p15:guide>
        <p15:guide id="41" pos="3849" userDrawn="1">
          <p15:clr>
            <a:srgbClr val="FBAE40"/>
          </p15:clr>
        </p15:guide>
        <p15:guide id="42" pos="4044" userDrawn="1">
          <p15:clr>
            <a:srgbClr val="FBAE40"/>
          </p15:clr>
        </p15:guide>
        <p15:guide id="43" pos="4238" userDrawn="1">
          <p15:clr>
            <a:srgbClr val="FBAE40"/>
          </p15:clr>
        </p15:guide>
        <p15:guide id="44" pos="4432" userDrawn="1">
          <p15:clr>
            <a:srgbClr val="FBAE40"/>
          </p15:clr>
        </p15:guide>
        <p15:guide id="45" pos="4625" userDrawn="1">
          <p15:clr>
            <a:srgbClr val="FBAE40"/>
          </p15:clr>
        </p15:guide>
        <p15:guide id="46" pos="4819" userDrawn="1">
          <p15:clr>
            <a:srgbClr val="FBAE40"/>
          </p15:clr>
        </p15:guide>
        <p15:guide id="47" pos="5013" userDrawn="1">
          <p15:clr>
            <a:srgbClr val="FBAE40"/>
          </p15:clr>
        </p15:guide>
        <p15:guide id="48" pos="5208" userDrawn="1">
          <p15:clr>
            <a:srgbClr val="FBAE40"/>
          </p15:clr>
        </p15:guide>
        <p15:guide id="49" pos="5402" userDrawn="1">
          <p15:clr>
            <a:srgbClr val="FBAE40"/>
          </p15:clr>
        </p15:guide>
        <p15:guide id="50" pos="5595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7427" y="1"/>
            <a:ext cx="7399510" cy="3671963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43576 w 8640763"/>
              <a:gd name="connsiteY3" fmla="*/ 4369045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  <a:gd name="connsiteX6" fmla="*/ 0 w 8640763"/>
              <a:gd name="connsiteY6" fmla="*/ 0 h 5221288"/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29626 w 8640763"/>
              <a:gd name="connsiteY2" fmla="*/ 4359975 h 5221288"/>
              <a:gd name="connsiteX3" fmla="*/ 1443576 w 8640763"/>
              <a:gd name="connsiteY3" fmla="*/ 4369045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  <a:gd name="connsiteX6" fmla="*/ 0 w 8640763"/>
              <a:gd name="connsiteY6" fmla="*/ 0 h 5221288"/>
              <a:gd name="connsiteX0" fmla="*/ 0 w 8640763"/>
              <a:gd name="connsiteY0" fmla="*/ 0 h 5231492"/>
              <a:gd name="connsiteX1" fmla="*/ 8640763 w 8640763"/>
              <a:gd name="connsiteY1" fmla="*/ 0 h 5231492"/>
              <a:gd name="connsiteX2" fmla="*/ 8629626 w 8640763"/>
              <a:gd name="connsiteY2" fmla="*/ 4359975 h 5231492"/>
              <a:gd name="connsiteX3" fmla="*/ 1443576 w 8640763"/>
              <a:gd name="connsiteY3" fmla="*/ 4369045 h 5231492"/>
              <a:gd name="connsiteX4" fmla="*/ 1439863 w 8640763"/>
              <a:gd name="connsiteY4" fmla="*/ 5231492 h 5231492"/>
              <a:gd name="connsiteX5" fmla="*/ 0 w 8640763"/>
              <a:gd name="connsiteY5" fmla="*/ 5221288 h 5231492"/>
              <a:gd name="connsiteX6" fmla="*/ 0 w 8640763"/>
              <a:gd name="connsiteY6" fmla="*/ 0 h 5231492"/>
              <a:gd name="connsiteX0" fmla="*/ 0 w 8640763"/>
              <a:gd name="connsiteY0" fmla="*/ 0 h 5231492"/>
              <a:gd name="connsiteX1" fmla="*/ 8640763 w 8640763"/>
              <a:gd name="connsiteY1" fmla="*/ 0 h 5231492"/>
              <a:gd name="connsiteX2" fmla="*/ 8629626 w 8640763"/>
              <a:gd name="connsiteY2" fmla="*/ 4359975 h 5231492"/>
              <a:gd name="connsiteX3" fmla="*/ 1443576 w 8640763"/>
              <a:gd name="connsiteY3" fmla="*/ 4369045 h 5231492"/>
              <a:gd name="connsiteX4" fmla="*/ 1439863 w 8640763"/>
              <a:gd name="connsiteY4" fmla="*/ 5231492 h 5231492"/>
              <a:gd name="connsiteX5" fmla="*/ 8353 w 8640763"/>
              <a:gd name="connsiteY5" fmla="*/ 5211085 h 5231492"/>
              <a:gd name="connsiteX6" fmla="*/ 0 w 8640763"/>
              <a:gd name="connsiteY6" fmla="*/ 0 h 5231492"/>
              <a:gd name="connsiteX0" fmla="*/ 0 w 8640763"/>
              <a:gd name="connsiteY0" fmla="*/ 0 h 5240109"/>
              <a:gd name="connsiteX1" fmla="*/ 8640763 w 8640763"/>
              <a:gd name="connsiteY1" fmla="*/ 0 h 5240109"/>
              <a:gd name="connsiteX2" fmla="*/ 8629626 w 8640763"/>
              <a:gd name="connsiteY2" fmla="*/ 4359975 h 5240109"/>
              <a:gd name="connsiteX3" fmla="*/ 1443576 w 8640763"/>
              <a:gd name="connsiteY3" fmla="*/ 4369045 h 5240109"/>
              <a:gd name="connsiteX4" fmla="*/ 1439863 w 8640763"/>
              <a:gd name="connsiteY4" fmla="*/ 5231492 h 5240109"/>
              <a:gd name="connsiteX5" fmla="*/ 8353 w 8640763"/>
              <a:gd name="connsiteY5" fmla="*/ 5240109 h 5240109"/>
              <a:gd name="connsiteX6" fmla="*/ 0 w 8640763"/>
              <a:gd name="connsiteY6" fmla="*/ 0 h 5240109"/>
              <a:gd name="connsiteX0" fmla="*/ 0 w 8640763"/>
              <a:gd name="connsiteY0" fmla="*/ 0 h 5232853"/>
              <a:gd name="connsiteX1" fmla="*/ 8640763 w 8640763"/>
              <a:gd name="connsiteY1" fmla="*/ 0 h 5232853"/>
              <a:gd name="connsiteX2" fmla="*/ 8629626 w 8640763"/>
              <a:gd name="connsiteY2" fmla="*/ 4359975 h 5232853"/>
              <a:gd name="connsiteX3" fmla="*/ 1443576 w 8640763"/>
              <a:gd name="connsiteY3" fmla="*/ 4369045 h 5232853"/>
              <a:gd name="connsiteX4" fmla="*/ 1439863 w 8640763"/>
              <a:gd name="connsiteY4" fmla="*/ 5231492 h 5232853"/>
              <a:gd name="connsiteX5" fmla="*/ 8353 w 8640763"/>
              <a:gd name="connsiteY5" fmla="*/ 5232853 h 5232853"/>
              <a:gd name="connsiteX6" fmla="*/ 0 w 8640763"/>
              <a:gd name="connsiteY6" fmla="*/ 0 h 5232853"/>
              <a:gd name="connsiteX0" fmla="*/ 0 w 8640763"/>
              <a:gd name="connsiteY0" fmla="*/ 0 h 5232853"/>
              <a:gd name="connsiteX1" fmla="*/ 8640763 w 8640763"/>
              <a:gd name="connsiteY1" fmla="*/ 0 h 5232853"/>
              <a:gd name="connsiteX2" fmla="*/ 8629626 w 8640763"/>
              <a:gd name="connsiteY2" fmla="*/ 4359975 h 5232853"/>
              <a:gd name="connsiteX3" fmla="*/ 1443576 w 8640763"/>
              <a:gd name="connsiteY3" fmla="*/ 4369045 h 5232853"/>
              <a:gd name="connsiteX4" fmla="*/ 1439863 w 8640763"/>
              <a:gd name="connsiteY4" fmla="*/ 5231492 h 5232853"/>
              <a:gd name="connsiteX5" fmla="*/ 8353 w 8640763"/>
              <a:gd name="connsiteY5" fmla="*/ 5232853 h 5232853"/>
              <a:gd name="connsiteX6" fmla="*/ 0 w 8640763"/>
              <a:gd name="connsiteY6" fmla="*/ 0 h 5232853"/>
              <a:gd name="connsiteX0" fmla="*/ 0 w 8640763"/>
              <a:gd name="connsiteY0" fmla="*/ 0 h 5249632"/>
              <a:gd name="connsiteX1" fmla="*/ 8640763 w 8640763"/>
              <a:gd name="connsiteY1" fmla="*/ 0 h 5249632"/>
              <a:gd name="connsiteX2" fmla="*/ 8629626 w 8640763"/>
              <a:gd name="connsiteY2" fmla="*/ 4359975 h 5249632"/>
              <a:gd name="connsiteX3" fmla="*/ 1443576 w 8640763"/>
              <a:gd name="connsiteY3" fmla="*/ 4369045 h 5249632"/>
              <a:gd name="connsiteX4" fmla="*/ 1449764 w 8640763"/>
              <a:gd name="connsiteY4" fmla="*/ 5249632 h 5249632"/>
              <a:gd name="connsiteX5" fmla="*/ 8353 w 8640763"/>
              <a:gd name="connsiteY5" fmla="*/ 5232853 h 5249632"/>
              <a:gd name="connsiteX6" fmla="*/ 0 w 8640763"/>
              <a:gd name="connsiteY6" fmla="*/ 0 h 5249632"/>
              <a:gd name="connsiteX0" fmla="*/ 0 w 8640763"/>
              <a:gd name="connsiteY0" fmla="*/ 0 h 5250993"/>
              <a:gd name="connsiteX1" fmla="*/ 8640763 w 8640763"/>
              <a:gd name="connsiteY1" fmla="*/ 0 h 5250993"/>
              <a:gd name="connsiteX2" fmla="*/ 8629626 w 8640763"/>
              <a:gd name="connsiteY2" fmla="*/ 4359975 h 5250993"/>
              <a:gd name="connsiteX3" fmla="*/ 1443576 w 8640763"/>
              <a:gd name="connsiteY3" fmla="*/ 4369045 h 5250993"/>
              <a:gd name="connsiteX4" fmla="*/ 1449764 w 8640763"/>
              <a:gd name="connsiteY4" fmla="*/ 5249632 h 5250993"/>
              <a:gd name="connsiteX5" fmla="*/ 3404 w 8640763"/>
              <a:gd name="connsiteY5" fmla="*/ 5250993 h 5250993"/>
              <a:gd name="connsiteX6" fmla="*/ 0 w 8640763"/>
              <a:gd name="connsiteY6" fmla="*/ 0 h 5250993"/>
              <a:gd name="connsiteX0" fmla="*/ 0 w 8640763"/>
              <a:gd name="connsiteY0" fmla="*/ 0 h 5250993"/>
              <a:gd name="connsiteX1" fmla="*/ 8640763 w 8640763"/>
              <a:gd name="connsiteY1" fmla="*/ 0 h 5250993"/>
              <a:gd name="connsiteX2" fmla="*/ 8629626 w 8640763"/>
              <a:gd name="connsiteY2" fmla="*/ 4359975 h 5250993"/>
              <a:gd name="connsiteX3" fmla="*/ 1443576 w 8640763"/>
              <a:gd name="connsiteY3" fmla="*/ 4369045 h 5250993"/>
              <a:gd name="connsiteX4" fmla="*/ 1443824 w 8640763"/>
              <a:gd name="connsiteY4" fmla="*/ 5242376 h 5250993"/>
              <a:gd name="connsiteX5" fmla="*/ 3404 w 8640763"/>
              <a:gd name="connsiteY5" fmla="*/ 5250993 h 5250993"/>
              <a:gd name="connsiteX6" fmla="*/ 0 w 8640763"/>
              <a:gd name="connsiteY6" fmla="*/ 0 h 5250993"/>
              <a:gd name="connsiteX0" fmla="*/ 8843 w 8649606"/>
              <a:gd name="connsiteY0" fmla="*/ 0 h 5242376"/>
              <a:gd name="connsiteX1" fmla="*/ 8649606 w 8649606"/>
              <a:gd name="connsiteY1" fmla="*/ 0 h 5242376"/>
              <a:gd name="connsiteX2" fmla="*/ 8638469 w 8649606"/>
              <a:gd name="connsiteY2" fmla="*/ 4359975 h 5242376"/>
              <a:gd name="connsiteX3" fmla="*/ 1452419 w 8649606"/>
              <a:gd name="connsiteY3" fmla="*/ 4369045 h 5242376"/>
              <a:gd name="connsiteX4" fmla="*/ 1452667 w 8649606"/>
              <a:gd name="connsiteY4" fmla="*/ 5242376 h 5242376"/>
              <a:gd name="connsiteX5" fmla="*/ 367 w 8649606"/>
              <a:gd name="connsiteY5" fmla="*/ 5236481 h 5242376"/>
              <a:gd name="connsiteX6" fmla="*/ 8843 w 8649606"/>
              <a:gd name="connsiteY6" fmla="*/ 0 h 5242376"/>
              <a:gd name="connsiteX0" fmla="*/ 8843 w 8649606"/>
              <a:gd name="connsiteY0" fmla="*/ 0 h 5250993"/>
              <a:gd name="connsiteX1" fmla="*/ 8649606 w 8649606"/>
              <a:gd name="connsiteY1" fmla="*/ 0 h 5250993"/>
              <a:gd name="connsiteX2" fmla="*/ 8638469 w 8649606"/>
              <a:gd name="connsiteY2" fmla="*/ 4359975 h 5250993"/>
              <a:gd name="connsiteX3" fmla="*/ 1452419 w 8649606"/>
              <a:gd name="connsiteY3" fmla="*/ 4369045 h 5250993"/>
              <a:gd name="connsiteX4" fmla="*/ 1452667 w 8649606"/>
              <a:gd name="connsiteY4" fmla="*/ 5242376 h 5250993"/>
              <a:gd name="connsiteX5" fmla="*/ 367 w 8649606"/>
              <a:gd name="connsiteY5" fmla="*/ 5250993 h 5250993"/>
              <a:gd name="connsiteX6" fmla="*/ 8843 w 8649606"/>
              <a:gd name="connsiteY6" fmla="*/ 0 h 5250993"/>
              <a:gd name="connsiteX0" fmla="*/ 11268 w 8652031"/>
              <a:gd name="connsiteY0" fmla="*/ 0 h 5250993"/>
              <a:gd name="connsiteX1" fmla="*/ 8652031 w 8652031"/>
              <a:gd name="connsiteY1" fmla="*/ 0 h 5250993"/>
              <a:gd name="connsiteX2" fmla="*/ 8640894 w 8652031"/>
              <a:gd name="connsiteY2" fmla="*/ 4359975 h 5250993"/>
              <a:gd name="connsiteX3" fmla="*/ 1454844 w 8652031"/>
              <a:gd name="connsiteY3" fmla="*/ 4369045 h 5250993"/>
              <a:gd name="connsiteX4" fmla="*/ 1455092 w 8652031"/>
              <a:gd name="connsiteY4" fmla="*/ 5242376 h 5250993"/>
              <a:gd name="connsiteX5" fmla="*/ 317 w 8652031"/>
              <a:gd name="connsiteY5" fmla="*/ 5250993 h 5250993"/>
              <a:gd name="connsiteX6" fmla="*/ 11268 w 8652031"/>
              <a:gd name="connsiteY6" fmla="*/ 0 h 5250993"/>
              <a:gd name="connsiteX0" fmla="*/ 11268 w 8652031"/>
              <a:gd name="connsiteY0" fmla="*/ 0 h 5244947"/>
              <a:gd name="connsiteX1" fmla="*/ 8652031 w 8652031"/>
              <a:gd name="connsiteY1" fmla="*/ 0 h 5244947"/>
              <a:gd name="connsiteX2" fmla="*/ 8640894 w 8652031"/>
              <a:gd name="connsiteY2" fmla="*/ 4359975 h 5244947"/>
              <a:gd name="connsiteX3" fmla="*/ 1454844 w 8652031"/>
              <a:gd name="connsiteY3" fmla="*/ 4369045 h 5244947"/>
              <a:gd name="connsiteX4" fmla="*/ 1455092 w 8652031"/>
              <a:gd name="connsiteY4" fmla="*/ 5242376 h 5244947"/>
              <a:gd name="connsiteX5" fmla="*/ 317 w 8652031"/>
              <a:gd name="connsiteY5" fmla="*/ 5244947 h 5244947"/>
              <a:gd name="connsiteX6" fmla="*/ 11268 w 8652031"/>
              <a:gd name="connsiteY6" fmla="*/ 0 h 5244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52031" h="5244947">
                <a:moveTo>
                  <a:pt x="11268" y="0"/>
                </a:moveTo>
                <a:lnTo>
                  <a:pt x="8652031" y="0"/>
                </a:lnTo>
                <a:cubicBezTo>
                  <a:pt x="8648319" y="1453325"/>
                  <a:pt x="8644606" y="2906650"/>
                  <a:pt x="8640894" y="4359975"/>
                </a:cubicBezTo>
                <a:lnTo>
                  <a:pt x="1454844" y="4369045"/>
                </a:lnTo>
                <a:cubicBezTo>
                  <a:pt x="1453606" y="4653126"/>
                  <a:pt x="1456330" y="4958295"/>
                  <a:pt x="1455092" y="5242376"/>
                </a:cubicBezTo>
                <a:lnTo>
                  <a:pt x="317" y="5244947"/>
                </a:lnTo>
                <a:cubicBezTo>
                  <a:pt x="-2467" y="3507919"/>
                  <a:pt x="14052" y="1737028"/>
                  <a:pt x="1126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68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108483" y="3050061"/>
            <a:ext cx="7035518" cy="12365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3768" y="3747872"/>
            <a:ext cx="6465290" cy="480062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43" y="4334772"/>
            <a:ext cx="1402632" cy="821194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261" y="4334772"/>
            <a:ext cx="2278263" cy="821194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13" y="4334316"/>
            <a:ext cx="1937739" cy="822352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9997DB1B-7AEA-45AB-A95E-349DEBEE20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483" y="3050061"/>
            <a:ext cx="3387422" cy="62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rostokąt 29">
            <a:extLst>
              <a:ext uri="{FF2B5EF4-FFF2-40B4-BE49-F238E27FC236}">
                <a16:creationId xmlns:a16="http://schemas.microsoft.com/office/drawing/2014/main" id="{C0CA1683-BBD7-49B1-A28E-B898DDE62117}"/>
              </a:ext>
            </a:extLst>
          </p:cNvPr>
          <p:cNvSpPr/>
          <p:nvPr userDrawn="1"/>
        </p:nvSpPr>
        <p:spPr>
          <a:xfrm>
            <a:off x="1" y="0"/>
            <a:ext cx="4264484" cy="196872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877064" y="1349596"/>
            <a:ext cx="7389873" cy="2936974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5249" y="2088941"/>
            <a:ext cx="6773550" cy="740100"/>
          </a:xfrm>
        </p:spPr>
        <p:txBody>
          <a:bodyPr anchor="t" anchorCtr="0">
            <a:normAutofit/>
          </a:bodyPr>
          <a:lstStyle>
            <a:lvl1pPr algn="l">
              <a:lnSpc>
                <a:spcPts val="2722"/>
              </a:lnSpc>
              <a:defRPr sz="2177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5259" y="3307899"/>
            <a:ext cx="6773483" cy="734817"/>
          </a:xfrm>
        </p:spPr>
        <p:txBody>
          <a:bodyPr>
            <a:normAutofit/>
          </a:bodyPr>
          <a:lstStyle>
            <a:lvl1pPr marL="0" indent="0" algn="l">
              <a:lnSpc>
                <a:spcPts val="2381"/>
              </a:lnSpc>
              <a:buNone/>
              <a:defRPr sz="1905" b="1">
                <a:solidFill>
                  <a:schemeClr val="tx2"/>
                </a:solidFill>
              </a:defRPr>
            </a:lvl1pPr>
            <a:lvl2pPr marL="342903" indent="0" algn="ctr">
              <a:buNone/>
              <a:defRPr sz="1500"/>
            </a:lvl2pPr>
            <a:lvl3pPr marL="685804" indent="0" algn="ctr">
              <a:buNone/>
              <a:defRPr sz="1350"/>
            </a:lvl3pPr>
            <a:lvl4pPr marL="1028707" indent="0" algn="ctr">
              <a:buNone/>
              <a:defRPr sz="1200"/>
            </a:lvl4pPr>
            <a:lvl5pPr marL="1371609" indent="0" algn="ctr">
              <a:buNone/>
              <a:defRPr sz="1200"/>
            </a:lvl5pPr>
            <a:lvl6pPr marL="1714511" indent="0" algn="ctr">
              <a:buNone/>
              <a:defRPr sz="1200"/>
            </a:lvl6pPr>
            <a:lvl7pPr marL="2057413" indent="0" algn="ctr">
              <a:buNone/>
              <a:defRPr sz="1200"/>
            </a:lvl7pPr>
            <a:lvl8pPr marL="2400316" indent="0" algn="ctr">
              <a:buNone/>
              <a:defRPr sz="1200"/>
            </a:lvl8pPr>
            <a:lvl9pPr marL="2743218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6719" y="367682"/>
            <a:ext cx="1539287" cy="237532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225"/>
              </a:lnSpc>
              <a:defRPr sz="953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27.02.2024</a:t>
            </a:fld>
            <a:endParaRPr lang="pl-PL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76" y="824802"/>
            <a:ext cx="342900" cy="3429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924" y="349553"/>
            <a:ext cx="342900" cy="3429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76" y="824802"/>
            <a:ext cx="342900" cy="3429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560" y="344396"/>
            <a:ext cx="342900" cy="3429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49552"/>
            <a:ext cx="342900" cy="3429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979" y="831921"/>
            <a:ext cx="342900" cy="3429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489" y="347988"/>
            <a:ext cx="342900" cy="3429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293" y="342342"/>
            <a:ext cx="342900" cy="3429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684" y="339502"/>
            <a:ext cx="342900" cy="3429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398" y="829987"/>
            <a:ext cx="342900" cy="3429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413" y="829009"/>
            <a:ext cx="342900" cy="3429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489" y="829009"/>
            <a:ext cx="342900" cy="342900"/>
          </a:xfrm>
          <a:prstGeom prst="rect">
            <a:avLst/>
          </a:prstGeom>
        </p:spPr>
      </p:pic>
      <p:pic>
        <p:nvPicPr>
          <p:cNvPr id="32" name="Obraz 31">
            <a:extLst>
              <a:ext uri="{FF2B5EF4-FFF2-40B4-BE49-F238E27FC236}">
                <a16:creationId xmlns:a16="http://schemas.microsoft.com/office/drawing/2014/main" id="{A2E34B4B-2F98-4123-BCC4-081E05CD7DB1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63" y="1342959"/>
            <a:ext cx="3387422" cy="624285"/>
          </a:xfrm>
          <a:prstGeom prst="rect">
            <a:avLst/>
          </a:prstGeom>
        </p:spPr>
      </p:pic>
      <p:pic>
        <p:nvPicPr>
          <p:cNvPr id="34" name="Obraz 33">
            <a:extLst>
              <a:ext uri="{FF2B5EF4-FFF2-40B4-BE49-F238E27FC236}">
                <a16:creationId xmlns:a16="http://schemas.microsoft.com/office/drawing/2014/main" id="{2B8C7807-531F-4621-B53E-F62BE86700D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43" y="4334772"/>
            <a:ext cx="1402632" cy="821194"/>
          </a:xfrm>
          <a:prstGeom prst="rect">
            <a:avLst/>
          </a:prstGeom>
        </p:spPr>
      </p:pic>
      <p:pic>
        <p:nvPicPr>
          <p:cNvPr id="36" name="Obraz 35">
            <a:extLst>
              <a:ext uri="{FF2B5EF4-FFF2-40B4-BE49-F238E27FC236}">
                <a16:creationId xmlns:a16="http://schemas.microsoft.com/office/drawing/2014/main" id="{B49339D9-C6B3-4A84-9FE3-CB89355BAB46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261" y="4334772"/>
            <a:ext cx="2278263" cy="821194"/>
          </a:xfrm>
          <a:prstGeom prst="rect">
            <a:avLst/>
          </a:prstGeom>
        </p:spPr>
      </p:pic>
      <p:pic>
        <p:nvPicPr>
          <p:cNvPr id="38" name="Obraz 37">
            <a:extLst>
              <a:ext uri="{FF2B5EF4-FFF2-40B4-BE49-F238E27FC236}">
                <a16:creationId xmlns:a16="http://schemas.microsoft.com/office/drawing/2014/main" id="{0E48CF08-3797-41AA-99F6-9E7EFBC357D5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13" y="4334316"/>
            <a:ext cx="1937739" cy="82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5" userDrawn="1">
          <p15:clr>
            <a:srgbClr val="FBAE40"/>
          </p15:clr>
        </p15:guide>
        <p15:guide id="2" orient="horz" pos="77" userDrawn="1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31" userDrawn="1">
          <p15:clr>
            <a:srgbClr val="FBAE40"/>
          </p15:clr>
        </p15:guide>
        <p15:guide id="5" orient="horz" pos="386" userDrawn="1">
          <p15:clr>
            <a:srgbClr val="FBAE40"/>
          </p15:clr>
        </p15:guide>
        <p15:guide id="6" orient="horz" pos="540" userDrawn="1">
          <p15:clr>
            <a:srgbClr val="FBAE40"/>
          </p15:clr>
        </p15:guide>
        <p15:guide id="7" orient="horz" pos="694" userDrawn="1">
          <p15:clr>
            <a:srgbClr val="FBAE40"/>
          </p15:clr>
        </p15:guide>
        <p15:guide id="8" orient="horz" pos="848" userDrawn="1">
          <p15:clr>
            <a:srgbClr val="FBAE40"/>
          </p15:clr>
        </p15:guide>
        <p15:guide id="9" orient="horz" pos="1003" userDrawn="1">
          <p15:clr>
            <a:srgbClr val="FBAE40"/>
          </p15:clr>
        </p15:guide>
        <p15:guide id="10" orient="horz" pos="1157" userDrawn="1">
          <p15:clr>
            <a:srgbClr val="FBAE40"/>
          </p15:clr>
        </p15:guide>
        <p15:guide id="11" orient="horz" pos="1311" userDrawn="1">
          <p15:clr>
            <a:srgbClr val="FBAE40"/>
          </p15:clr>
        </p15:guide>
        <p15:guide id="12" orient="horz" pos="1466" userDrawn="1">
          <p15:clr>
            <a:srgbClr val="FBAE40"/>
          </p15:clr>
        </p15:guide>
        <p15:guide id="13" orient="horz" pos="1774" userDrawn="1">
          <p15:clr>
            <a:srgbClr val="FBAE40"/>
          </p15:clr>
        </p15:guide>
        <p15:guide id="14" orient="horz" pos="1929" userDrawn="1">
          <p15:clr>
            <a:srgbClr val="FBAE40"/>
          </p15:clr>
        </p15:guide>
        <p15:guide id="15" orient="horz" pos="2083" userDrawn="1">
          <p15:clr>
            <a:srgbClr val="FBAE40"/>
          </p15:clr>
        </p15:guide>
        <p15:guide id="16" orient="horz" pos="2237" userDrawn="1">
          <p15:clr>
            <a:srgbClr val="FBAE40"/>
          </p15:clr>
        </p15:guide>
        <p15:guide id="17" orient="horz" pos="2392" userDrawn="1">
          <p15:clr>
            <a:srgbClr val="FBAE40"/>
          </p15:clr>
        </p15:guide>
        <p15:guide id="18" orient="horz" pos="2546" userDrawn="1">
          <p15:clr>
            <a:srgbClr val="FBAE40"/>
          </p15:clr>
        </p15:guide>
        <p15:guide id="19" orient="horz" pos="2700" userDrawn="1">
          <p15:clr>
            <a:srgbClr val="FBAE40"/>
          </p15:clr>
        </p15:guide>
        <p15:guide id="20" orient="horz" pos="2854" userDrawn="1">
          <p15:clr>
            <a:srgbClr val="FBAE40"/>
          </p15:clr>
        </p15:guide>
        <p15:guide id="21" orient="horz" pos="3009" userDrawn="1">
          <p15:clr>
            <a:srgbClr val="FBAE40"/>
          </p15:clr>
        </p15:guide>
        <p15:guide id="22" orient="horz" pos="3163" userDrawn="1">
          <p15:clr>
            <a:srgbClr val="FBAE40"/>
          </p15:clr>
        </p15:guide>
        <p15:guide id="23" pos="358" userDrawn="1">
          <p15:clr>
            <a:srgbClr val="FBAE40"/>
          </p15:clr>
        </p15:guide>
        <p15:guide id="24" pos="552" userDrawn="1">
          <p15:clr>
            <a:srgbClr val="FBAE40"/>
          </p15:clr>
        </p15:guide>
        <p15:guide id="25" pos="747" userDrawn="1">
          <p15:clr>
            <a:srgbClr val="FBAE40"/>
          </p15:clr>
        </p15:guide>
        <p15:guide id="26" pos="941" userDrawn="1">
          <p15:clr>
            <a:srgbClr val="FBAE40"/>
          </p15:clr>
        </p15:guide>
        <p15:guide id="27" pos="1135" userDrawn="1">
          <p15:clr>
            <a:srgbClr val="FBAE40"/>
          </p15:clr>
        </p15:guide>
        <p15:guide id="28" pos="1328" userDrawn="1">
          <p15:clr>
            <a:srgbClr val="FBAE40"/>
          </p15:clr>
        </p15:guide>
        <p15:guide id="29" pos="1522" userDrawn="1">
          <p15:clr>
            <a:srgbClr val="FBAE40"/>
          </p15:clr>
        </p15:guide>
        <p15:guide id="30" pos="1716" userDrawn="1">
          <p15:clr>
            <a:srgbClr val="FBAE40"/>
          </p15:clr>
        </p15:guide>
        <p15:guide id="31" pos="1911" userDrawn="1">
          <p15:clr>
            <a:srgbClr val="FBAE40"/>
          </p15:clr>
        </p15:guide>
        <p15:guide id="32" pos="2104" userDrawn="1">
          <p15:clr>
            <a:srgbClr val="FBAE40"/>
          </p15:clr>
        </p15:guide>
        <p15:guide id="33" pos="2298" userDrawn="1">
          <p15:clr>
            <a:srgbClr val="FBAE40"/>
          </p15:clr>
        </p15:guide>
        <p15:guide id="34" pos="2492" userDrawn="1">
          <p15:clr>
            <a:srgbClr val="FBAE40"/>
          </p15:clr>
        </p15:guide>
        <p15:guide id="35" pos="2686" userDrawn="1">
          <p15:clr>
            <a:srgbClr val="FBAE40"/>
          </p15:clr>
        </p15:guide>
        <p15:guide id="36" pos="2880" userDrawn="1">
          <p15:clr>
            <a:srgbClr val="FBAE40"/>
          </p15:clr>
        </p15:guide>
        <p15:guide id="37" pos="3074" userDrawn="1">
          <p15:clr>
            <a:srgbClr val="FBAE40"/>
          </p15:clr>
        </p15:guide>
        <p15:guide id="38" pos="3268" userDrawn="1">
          <p15:clr>
            <a:srgbClr val="FBAE40"/>
          </p15:clr>
        </p15:guide>
        <p15:guide id="39" pos="3462" userDrawn="1">
          <p15:clr>
            <a:srgbClr val="FBAE40"/>
          </p15:clr>
        </p15:guide>
        <p15:guide id="40" pos="3656" userDrawn="1">
          <p15:clr>
            <a:srgbClr val="FBAE40"/>
          </p15:clr>
        </p15:guide>
        <p15:guide id="41" pos="3849" userDrawn="1">
          <p15:clr>
            <a:srgbClr val="FBAE40"/>
          </p15:clr>
        </p15:guide>
        <p15:guide id="42" pos="4044" userDrawn="1">
          <p15:clr>
            <a:srgbClr val="FBAE40"/>
          </p15:clr>
        </p15:guide>
        <p15:guide id="43" pos="4238" userDrawn="1">
          <p15:clr>
            <a:srgbClr val="FBAE40"/>
          </p15:clr>
        </p15:guide>
        <p15:guide id="44" pos="4432" userDrawn="1">
          <p15:clr>
            <a:srgbClr val="FBAE40"/>
          </p15:clr>
        </p15:guide>
        <p15:guide id="45" pos="4625" userDrawn="1">
          <p15:clr>
            <a:srgbClr val="FBAE40"/>
          </p15:clr>
        </p15:guide>
        <p15:guide id="46" pos="4819" userDrawn="1">
          <p15:clr>
            <a:srgbClr val="FBAE40"/>
          </p15:clr>
        </p15:guide>
        <p15:guide id="47" pos="5013" userDrawn="1">
          <p15:clr>
            <a:srgbClr val="FBAE40"/>
          </p15:clr>
        </p15:guide>
        <p15:guide id="48" pos="5208" userDrawn="1">
          <p15:clr>
            <a:srgbClr val="FBAE40"/>
          </p15:clr>
        </p15:guide>
        <p15:guide id="49" pos="5402" userDrawn="1">
          <p15:clr>
            <a:srgbClr val="FBAE40"/>
          </p15:clr>
        </p15:guide>
        <p15:guide id="50" pos="5595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8">
            <a:extLst>
              <a:ext uri="{FF2B5EF4-FFF2-40B4-BE49-F238E27FC236}">
                <a16:creationId xmlns:a16="http://schemas.microsoft.com/office/drawing/2014/main" id="{5DB7025B-8E3D-400F-9C76-C0A26B3011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026" y="9407"/>
            <a:ext cx="5850822" cy="3687291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76475 w 6835775"/>
              <a:gd name="connsiteY3" fmla="*/ 4232329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249635 h 4859338"/>
              <a:gd name="connsiteX3" fmla="*/ 2176475 w 6835775"/>
              <a:gd name="connsiteY3" fmla="*/ 4232329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249635 h 4859338"/>
              <a:gd name="connsiteX3" fmla="*/ 2162707 w 6835775"/>
              <a:gd name="connsiteY3" fmla="*/ 4111191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6438"/>
              <a:gd name="connsiteY0" fmla="*/ 0 h 4859338"/>
              <a:gd name="connsiteX1" fmla="*/ 6835775 w 6836438"/>
              <a:gd name="connsiteY1" fmla="*/ 0 h 4859338"/>
              <a:gd name="connsiteX2" fmla="*/ 6835776 w 6836438"/>
              <a:gd name="connsiteY2" fmla="*/ 4145802 h 4859338"/>
              <a:gd name="connsiteX3" fmla="*/ 2162707 w 6836438"/>
              <a:gd name="connsiteY3" fmla="*/ 4111191 h 4859338"/>
              <a:gd name="connsiteX4" fmla="*/ 2155824 w 6836438"/>
              <a:gd name="connsiteY4" fmla="*/ 4859338 h 4859338"/>
              <a:gd name="connsiteX5" fmla="*/ 0 w 6836438"/>
              <a:gd name="connsiteY5" fmla="*/ 4859338 h 4859338"/>
              <a:gd name="connsiteX6" fmla="*/ 0 w 6836438"/>
              <a:gd name="connsiteY6" fmla="*/ 0 h 4859338"/>
              <a:gd name="connsiteX0" fmla="*/ 0 w 6836438"/>
              <a:gd name="connsiteY0" fmla="*/ 0 h 4859338"/>
              <a:gd name="connsiteX1" fmla="*/ 6835775 w 6836438"/>
              <a:gd name="connsiteY1" fmla="*/ 0 h 4859338"/>
              <a:gd name="connsiteX2" fmla="*/ 6835776 w 6836438"/>
              <a:gd name="connsiteY2" fmla="*/ 4145802 h 4859338"/>
              <a:gd name="connsiteX3" fmla="*/ 2176475 w 6836438"/>
              <a:gd name="connsiteY3" fmla="*/ 4059275 h 4859338"/>
              <a:gd name="connsiteX4" fmla="*/ 2155824 w 6836438"/>
              <a:gd name="connsiteY4" fmla="*/ 4859338 h 4859338"/>
              <a:gd name="connsiteX5" fmla="*/ 0 w 6836438"/>
              <a:gd name="connsiteY5" fmla="*/ 4859338 h 4859338"/>
              <a:gd name="connsiteX6" fmla="*/ 0 w 6836438"/>
              <a:gd name="connsiteY6" fmla="*/ 0 h 4859338"/>
              <a:gd name="connsiteX0" fmla="*/ 0 w 6836438"/>
              <a:gd name="connsiteY0" fmla="*/ 0 h 4859338"/>
              <a:gd name="connsiteX1" fmla="*/ 6835775 w 6836438"/>
              <a:gd name="connsiteY1" fmla="*/ 0 h 4859338"/>
              <a:gd name="connsiteX2" fmla="*/ 6835776 w 6836438"/>
              <a:gd name="connsiteY2" fmla="*/ 4145802 h 4859338"/>
              <a:gd name="connsiteX3" fmla="*/ 2162707 w 6836438"/>
              <a:gd name="connsiteY3" fmla="*/ 4059275 h 4859338"/>
              <a:gd name="connsiteX4" fmla="*/ 2155824 w 6836438"/>
              <a:gd name="connsiteY4" fmla="*/ 4859338 h 4859338"/>
              <a:gd name="connsiteX5" fmla="*/ 0 w 6836438"/>
              <a:gd name="connsiteY5" fmla="*/ 4859338 h 4859338"/>
              <a:gd name="connsiteX6" fmla="*/ 0 w 6836438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076581 h 4859338"/>
              <a:gd name="connsiteX3" fmla="*/ 2162707 w 6835775"/>
              <a:gd name="connsiteY3" fmla="*/ 405927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050623 h 4859338"/>
              <a:gd name="connsiteX3" fmla="*/ 2162707 w 6835775"/>
              <a:gd name="connsiteY3" fmla="*/ 405927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050623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011 w 6835775"/>
              <a:gd name="connsiteY2" fmla="*/ 4119845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011 w 6835775"/>
              <a:gd name="connsiteY2" fmla="*/ 4119845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011 w 6835775"/>
              <a:gd name="connsiteY2" fmla="*/ 4119846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98126"/>
              <a:gd name="connsiteX1" fmla="*/ 6835775 w 6835775"/>
              <a:gd name="connsiteY1" fmla="*/ 0 h 4898126"/>
              <a:gd name="connsiteX2" fmla="*/ 6835011 w 6835775"/>
              <a:gd name="connsiteY2" fmla="*/ 4119846 h 4898126"/>
              <a:gd name="connsiteX3" fmla="*/ 2168826 w 6835775"/>
              <a:gd name="connsiteY3" fmla="*/ 4120805 h 4898126"/>
              <a:gd name="connsiteX4" fmla="*/ 2259079 w 6835775"/>
              <a:gd name="connsiteY4" fmla="*/ 4898126 h 4898126"/>
              <a:gd name="connsiteX5" fmla="*/ 0 w 6835775"/>
              <a:gd name="connsiteY5" fmla="*/ 4859338 h 4898126"/>
              <a:gd name="connsiteX6" fmla="*/ 0 w 6835775"/>
              <a:gd name="connsiteY6" fmla="*/ 0 h 4898126"/>
              <a:gd name="connsiteX0" fmla="*/ 0 w 6835775"/>
              <a:gd name="connsiteY0" fmla="*/ 0 h 4898126"/>
              <a:gd name="connsiteX1" fmla="*/ 6835775 w 6835775"/>
              <a:gd name="connsiteY1" fmla="*/ 0 h 4898126"/>
              <a:gd name="connsiteX2" fmla="*/ 6835011 w 6835775"/>
              <a:gd name="connsiteY2" fmla="*/ 4119846 h 4898126"/>
              <a:gd name="connsiteX3" fmla="*/ 2258314 w 6835775"/>
              <a:gd name="connsiteY3" fmla="*/ 4130502 h 4898126"/>
              <a:gd name="connsiteX4" fmla="*/ 2259079 w 6835775"/>
              <a:gd name="connsiteY4" fmla="*/ 4898126 h 4898126"/>
              <a:gd name="connsiteX5" fmla="*/ 0 w 6835775"/>
              <a:gd name="connsiteY5" fmla="*/ 4859338 h 4898126"/>
              <a:gd name="connsiteX6" fmla="*/ 0 w 6835775"/>
              <a:gd name="connsiteY6" fmla="*/ 0 h 4898126"/>
              <a:gd name="connsiteX0" fmla="*/ 0 w 6835775"/>
              <a:gd name="connsiteY0" fmla="*/ 0 h 4898126"/>
              <a:gd name="connsiteX1" fmla="*/ 6835775 w 6835775"/>
              <a:gd name="connsiteY1" fmla="*/ 0 h 4898126"/>
              <a:gd name="connsiteX2" fmla="*/ 6835011 w 6835775"/>
              <a:gd name="connsiteY2" fmla="*/ 4119846 h 4898126"/>
              <a:gd name="connsiteX3" fmla="*/ 2265198 w 6835775"/>
              <a:gd name="connsiteY3" fmla="*/ 4072319 h 4898126"/>
              <a:gd name="connsiteX4" fmla="*/ 2259079 w 6835775"/>
              <a:gd name="connsiteY4" fmla="*/ 4898126 h 4898126"/>
              <a:gd name="connsiteX5" fmla="*/ 0 w 6835775"/>
              <a:gd name="connsiteY5" fmla="*/ 4859338 h 4898126"/>
              <a:gd name="connsiteX6" fmla="*/ 0 w 6835775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61663 h 4898126"/>
              <a:gd name="connsiteX3" fmla="*/ 2265198 w 6842219"/>
              <a:gd name="connsiteY3" fmla="*/ 4072319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61663 h 4898126"/>
              <a:gd name="connsiteX3" fmla="*/ 2258314 w 6842219"/>
              <a:gd name="connsiteY3" fmla="*/ 4023835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51966 h 4898126"/>
              <a:gd name="connsiteX3" fmla="*/ 2258314 w 6842219"/>
              <a:gd name="connsiteY3" fmla="*/ 4023835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13178 h 4898126"/>
              <a:gd name="connsiteX3" fmla="*/ 2258314 w 6842219"/>
              <a:gd name="connsiteY3" fmla="*/ 4023835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13178 h 4898126"/>
              <a:gd name="connsiteX3" fmla="*/ 2244548 w 6842219"/>
              <a:gd name="connsiteY3" fmla="*/ 4082018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69529"/>
              <a:gd name="connsiteY0" fmla="*/ 0 h 4898126"/>
              <a:gd name="connsiteX1" fmla="*/ 6835775 w 6869529"/>
              <a:gd name="connsiteY1" fmla="*/ 0 h 4898126"/>
              <a:gd name="connsiteX2" fmla="*/ 6869430 w 6869529"/>
              <a:gd name="connsiteY2" fmla="*/ 4090754 h 4898126"/>
              <a:gd name="connsiteX3" fmla="*/ 2244548 w 6869529"/>
              <a:gd name="connsiteY3" fmla="*/ 4082018 h 4898126"/>
              <a:gd name="connsiteX4" fmla="*/ 2259079 w 6869529"/>
              <a:gd name="connsiteY4" fmla="*/ 4898126 h 4898126"/>
              <a:gd name="connsiteX5" fmla="*/ 0 w 6869529"/>
              <a:gd name="connsiteY5" fmla="*/ 4859338 h 4898126"/>
              <a:gd name="connsiteX6" fmla="*/ 0 w 6869529"/>
              <a:gd name="connsiteY6" fmla="*/ 0 h 4898126"/>
              <a:gd name="connsiteX0" fmla="*/ 0 w 6869529"/>
              <a:gd name="connsiteY0" fmla="*/ 0 h 4907822"/>
              <a:gd name="connsiteX1" fmla="*/ 6835775 w 6869529"/>
              <a:gd name="connsiteY1" fmla="*/ 0 h 4907822"/>
              <a:gd name="connsiteX2" fmla="*/ 6869430 w 6869529"/>
              <a:gd name="connsiteY2" fmla="*/ 4090754 h 4907822"/>
              <a:gd name="connsiteX3" fmla="*/ 2244548 w 6869529"/>
              <a:gd name="connsiteY3" fmla="*/ 4082018 h 4907822"/>
              <a:gd name="connsiteX4" fmla="*/ 2245312 w 6869529"/>
              <a:gd name="connsiteY4" fmla="*/ 4907822 h 4907822"/>
              <a:gd name="connsiteX5" fmla="*/ 0 w 6869529"/>
              <a:gd name="connsiteY5" fmla="*/ 4859338 h 4907822"/>
              <a:gd name="connsiteX6" fmla="*/ 0 w 6869529"/>
              <a:gd name="connsiteY6" fmla="*/ 0 h 4907822"/>
              <a:gd name="connsiteX0" fmla="*/ 0 w 6869529"/>
              <a:gd name="connsiteY0" fmla="*/ 0 h 4917518"/>
              <a:gd name="connsiteX1" fmla="*/ 6835775 w 6869529"/>
              <a:gd name="connsiteY1" fmla="*/ 0 h 4917518"/>
              <a:gd name="connsiteX2" fmla="*/ 6869430 w 6869529"/>
              <a:gd name="connsiteY2" fmla="*/ 4090754 h 4917518"/>
              <a:gd name="connsiteX3" fmla="*/ 2244548 w 6869529"/>
              <a:gd name="connsiteY3" fmla="*/ 4082018 h 4917518"/>
              <a:gd name="connsiteX4" fmla="*/ 2245312 w 6869529"/>
              <a:gd name="connsiteY4" fmla="*/ 4917518 h 4917518"/>
              <a:gd name="connsiteX5" fmla="*/ 0 w 6869529"/>
              <a:gd name="connsiteY5" fmla="*/ 4859338 h 4917518"/>
              <a:gd name="connsiteX6" fmla="*/ 0 w 6869529"/>
              <a:gd name="connsiteY6" fmla="*/ 0 h 4917518"/>
              <a:gd name="connsiteX0" fmla="*/ 0 w 6869529"/>
              <a:gd name="connsiteY0" fmla="*/ 0 h 4917518"/>
              <a:gd name="connsiteX1" fmla="*/ 6835775 w 6869529"/>
              <a:gd name="connsiteY1" fmla="*/ 0 h 4917518"/>
              <a:gd name="connsiteX2" fmla="*/ 6869430 w 6869529"/>
              <a:gd name="connsiteY2" fmla="*/ 4090754 h 4917518"/>
              <a:gd name="connsiteX3" fmla="*/ 2244548 w 6869529"/>
              <a:gd name="connsiteY3" fmla="*/ 4082018 h 4917518"/>
              <a:gd name="connsiteX4" fmla="*/ 2245312 w 6869529"/>
              <a:gd name="connsiteY4" fmla="*/ 4917518 h 4917518"/>
              <a:gd name="connsiteX5" fmla="*/ 0 w 6869529"/>
              <a:gd name="connsiteY5" fmla="*/ 4859338 h 4917518"/>
              <a:gd name="connsiteX6" fmla="*/ 0 w 6869529"/>
              <a:gd name="connsiteY6" fmla="*/ 0 h 4917518"/>
              <a:gd name="connsiteX0" fmla="*/ 0 w 6869529"/>
              <a:gd name="connsiteY0" fmla="*/ 0 h 4883040"/>
              <a:gd name="connsiteX1" fmla="*/ 6835775 w 6869529"/>
              <a:gd name="connsiteY1" fmla="*/ 0 h 4883040"/>
              <a:gd name="connsiteX2" fmla="*/ 6869430 w 6869529"/>
              <a:gd name="connsiteY2" fmla="*/ 4090754 h 4883040"/>
              <a:gd name="connsiteX3" fmla="*/ 2244548 w 6869529"/>
              <a:gd name="connsiteY3" fmla="*/ 4082018 h 4883040"/>
              <a:gd name="connsiteX4" fmla="*/ 2245312 w 6869529"/>
              <a:gd name="connsiteY4" fmla="*/ 4883040 h 4883040"/>
              <a:gd name="connsiteX5" fmla="*/ 0 w 6869529"/>
              <a:gd name="connsiteY5" fmla="*/ 4859338 h 4883040"/>
              <a:gd name="connsiteX6" fmla="*/ 0 w 6869529"/>
              <a:gd name="connsiteY6" fmla="*/ 0 h 4883040"/>
              <a:gd name="connsiteX0" fmla="*/ 0 w 6869529"/>
              <a:gd name="connsiteY0" fmla="*/ 0 h 4871547"/>
              <a:gd name="connsiteX1" fmla="*/ 6835775 w 6869529"/>
              <a:gd name="connsiteY1" fmla="*/ 0 h 4871547"/>
              <a:gd name="connsiteX2" fmla="*/ 6869430 w 6869529"/>
              <a:gd name="connsiteY2" fmla="*/ 4090754 h 4871547"/>
              <a:gd name="connsiteX3" fmla="*/ 2244548 w 6869529"/>
              <a:gd name="connsiteY3" fmla="*/ 4082018 h 4871547"/>
              <a:gd name="connsiteX4" fmla="*/ 2245312 w 6869529"/>
              <a:gd name="connsiteY4" fmla="*/ 4871547 h 4871547"/>
              <a:gd name="connsiteX5" fmla="*/ 0 w 6869529"/>
              <a:gd name="connsiteY5" fmla="*/ 4859338 h 4871547"/>
              <a:gd name="connsiteX6" fmla="*/ 0 w 6869529"/>
              <a:gd name="connsiteY6" fmla="*/ 0 h 4871547"/>
              <a:gd name="connsiteX0" fmla="*/ 0 w 6869529"/>
              <a:gd name="connsiteY0" fmla="*/ 0 h 4859338"/>
              <a:gd name="connsiteX1" fmla="*/ 6835775 w 6869529"/>
              <a:gd name="connsiteY1" fmla="*/ 0 h 4859338"/>
              <a:gd name="connsiteX2" fmla="*/ 6869430 w 6869529"/>
              <a:gd name="connsiteY2" fmla="*/ 4090754 h 4859338"/>
              <a:gd name="connsiteX3" fmla="*/ 2244548 w 6869529"/>
              <a:gd name="connsiteY3" fmla="*/ 4082018 h 4859338"/>
              <a:gd name="connsiteX4" fmla="*/ 2241233 w 6869529"/>
              <a:gd name="connsiteY4" fmla="*/ 4842815 h 4859338"/>
              <a:gd name="connsiteX5" fmla="*/ 0 w 6869529"/>
              <a:gd name="connsiteY5" fmla="*/ 4859338 h 4859338"/>
              <a:gd name="connsiteX6" fmla="*/ 0 w 6869529"/>
              <a:gd name="connsiteY6" fmla="*/ 0 h 4859338"/>
              <a:gd name="connsiteX0" fmla="*/ 0 w 6869529"/>
              <a:gd name="connsiteY0" fmla="*/ 0 h 4877294"/>
              <a:gd name="connsiteX1" fmla="*/ 6835775 w 6869529"/>
              <a:gd name="connsiteY1" fmla="*/ 0 h 4877294"/>
              <a:gd name="connsiteX2" fmla="*/ 6869430 w 6869529"/>
              <a:gd name="connsiteY2" fmla="*/ 4090754 h 4877294"/>
              <a:gd name="connsiteX3" fmla="*/ 2244548 w 6869529"/>
              <a:gd name="connsiteY3" fmla="*/ 4082018 h 4877294"/>
              <a:gd name="connsiteX4" fmla="*/ 2237154 w 6869529"/>
              <a:gd name="connsiteY4" fmla="*/ 4877294 h 4877294"/>
              <a:gd name="connsiteX5" fmla="*/ 0 w 6869529"/>
              <a:gd name="connsiteY5" fmla="*/ 4859338 h 4877294"/>
              <a:gd name="connsiteX6" fmla="*/ 0 w 6869529"/>
              <a:gd name="connsiteY6" fmla="*/ 0 h 4877294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44548 w 6869529"/>
              <a:gd name="connsiteY3" fmla="*/ 4082018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56786 w 6869529"/>
              <a:gd name="connsiteY3" fmla="*/ 4093510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64944 w 6869529"/>
              <a:gd name="connsiteY3" fmla="*/ 4093510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60865 w 6869529"/>
              <a:gd name="connsiteY3" fmla="*/ 4087764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64944 w 6869529"/>
              <a:gd name="connsiteY3" fmla="*/ 4030301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30"/>
              <a:gd name="connsiteY0" fmla="*/ 0 h 4860055"/>
              <a:gd name="connsiteX1" fmla="*/ 6835775 w 6869530"/>
              <a:gd name="connsiteY1" fmla="*/ 0 h 4860055"/>
              <a:gd name="connsiteX2" fmla="*/ 6869431 w 6869530"/>
              <a:gd name="connsiteY2" fmla="*/ 4073515 h 4860055"/>
              <a:gd name="connsiteX3" fmla="*/ 2264944 w 6869530"/>
              <a:gd name="connsiteY3" fmla="*/ 4030301 h 4860055"/>
              <a:gd name="connsiteX4" fmla="*/ 2261629 w 6869530"/>
              <a:gd name="connsiteY4" fmla="*/ 4860055 h 4860055"/>
              <a:gd name="connsiteX5" fmla="*/ 0 w 6869530"/>
              <a:gd name="connsiteY5" fmla="*/ 4859338 h 4860055"/>
              <a:gd name="connsiteX6" fmla="*/ 0 w 6869530"/>
              <a:gd name="connsiteY6" fmla="*/ 0 h 4860055"/>
              <a:gd name="connsiteX0" fmla="*/ 0 w 6873601"/>
              <a:gd name="connsiteY0" fmla="*/ 0 h 4860055"/>
              <a:gd name="connsiteX1" fmla="*/ 6835775 w 6873601"/>
              <a:gd name="connsiteY1" fmla="*/ 0 h 4860055"/>
              <a:gd name="connsiteX2" fmla="*/ 6873511 w 6873601"/>
              <a:gd name="connsiteY2" fmla="*/ 4062022 h 4860055"/>
              <a:gd name="connsiteX3" fmla="*/ 2264944 w 6873601"/>
              <a:gd name="connsiteY3" fmla="*/ 4030301 h 4860055"/>
              <a:gd name="connsiteX4" fmla="*/ 2261629 w 6873601"/>
              <a:gd name="connsiteY4" fmla="*/ 4860055 h 4860055"/>
              <a:gd name="connsiteX5" fmla="*/ 0 w 6873601"/>
              <a:gd name="connsiteY5" fmla="*/ 4859338 h 4860055"/>
              <a:gd name="connsiteX6" fmla="*/ 0 w 6873601"/>
              <a:gd name="connsiteY6" fmla="*/ 0 h 4860055"/>
              <a:gd name="connsiteX0" fmla="*/ 0 w 6877673"/>
              <a:gd name="connsiteY0" fmla="*/ 0 h 4860055"/>
              <a:gd name="connsiteX1" fmla="*/ 6835775 w 6877673"/>
              <a:gd name="connsiteY1" fmla="*/ 0 h 4860055"/>
              <a:gd name="connsiteX2" fmla="*/ 6877591 w 6877673"/>
              <a:gd name="connsiteY2" fmla="*/ 4085007 h 4860055"/>
              <a:gd name="connsiteX3" fmla="*/ 2264944 w 6877673"/>
              <a:gd name="connsiteY3" fmla="*/ 4030301 h 4860055"/>
              <a:gd name="connsiteX4" fmla="*/ 2261629 w 6877673"/>
              <a:gd name="connsiteY4" fmla="*/ 4860055 h 4860055"/>
              <a:gd name="connsiteX5" fmla="*/ 0 w 6877673"/>
              <a:gd name="connsiteY5" fmla="*/ 4859338 h 4860055"/>
              <a:gd name="connsiteX6" fmla="*/ 0 w 6877673"/>
              <a:gd name="connsiteY6" fmla="*/ 0 h 4860055"/>
              <a:gd name="connsiteX0" fmla="*/ 0 w 6881745"/>
              <a:gd name="connsiteY0" fmla="*/ 0 h 4860055"/>
              <a:gd name="connsiteX1" fmla="*/ 6835775 w 6881745"/>
              <a:gd name="connsiteY1" fmla="*/ 0 h 4860055"/>
              <a:gd name="connsiteX2" fmla="*/ 6881670 w 6881745"/>
              <a:gd name="connsiteY2" fmla="*/ 4079260 h 4860055"/>
              <a:gd name="connsiteX3" fmla="*/ 2264944 w 6881745"/>
              <a:gd name="connsiteY3" fmla="*/ 4030301 h 4860055"/>
              <a:gd name="connsiteX4" fmla="*/ 2261629 w 6881745"/>
              <a:gd name="connsiteY4" fmla="*/ 4860055 h 4860055"/>
              <a:gd name="connsiteX5" fmla="*/ 0 w 6881745"/>
              <a:gd name="connsiteY5" fmla="*/ 4859338 h 4860055"/>
              <a:gd name="connsiteX6" fmla="*/ 0 w 6881745"/>
              <a:gd name="connsiteY6" fmla="*/ 0 h 4860055"/>
              <a:gd name="connsiteX0" fmla="*/ 0 w 6869531"/>
              <a:gd name="connsiteY0" fmla="*/ 0 h 4860055"/>
              <a:gd name="connsiteX1" fmla="*/ 6835775 w 6869531"/>
              <a:gd name="connsiteY1" fmla="*/ 0 h 4860055"/>
              <a:gd name="connsiteX2" fmla="*/ 6869432 w 6869531"/>
              <a:gd name="connsiteY2" fmla="*/ 4050527 h 4860055"/>
              <a:gd name="connsiteX3" fmla="*/ 2264944 w 6869531"/>
              <a:gd name="connsiteY3" fmla="*/ 4030301 h 4860055"/>
              <a:gd name="connsiteX4" fmla="*/ 2261629 w 6869531"/>
              <a:gd name="connsiteY4" fmla="*/ 4860055 h 4860055"/>
              <a:gd name="connsiteX5" fmla="*/ 0 w 6869531"/>
              <a:gd name="connsiteY5" fmla="*/ 4859338 h 4860055"/>
              <a:gd name="connsiteX6" fmla="*/ 0 w 6869531"/>
              <a:gd name="connsiteY6" fmla="*/ 0 h 4860055"/>
              <a:gd name="connsiteX0" fmla="*/ 0 w 6855816"/>
              <a:gd name="connsiteY0" fmla="*/ 0 h 4860055"/>
              <a:gd name="connsiteX1" fmla="*/ 6835775 w 6855816"/>
              <a:gd name="connsiteY1" fmla="*/ 0 h 4860055"/>
              <a:gd name="connsiteX2" fmla="*/ 6855665 w 6855816"/>
              <a:gd name="connsiteY2" fmla="*/ 4089315 h 4860055"/>
              <a:gd name="connsiteX3" fmla="*/ 2264944 w 6855816"/>
              <a:gd name="connsiteY3" fmla="*/ 4030301 h 4860055"/>
              <a:gd name="connsiteX4" fmla="*/ 2261629 w 6855816"/>
              <a:gd name="connsiteY4" fmla="*/ 4860055 h 4860055"/>
              <a:gd name="connsiteX5" fmla="*/ 0 w 6855816"/>
              <a:gd name="connsiteY5" fmla="*/ 4859338 h 4860055"/>
              <a:gd name="connsiteX6" fmla="*/ 0 w 6855816"/>
              <a:gd name="connsiteY6" fmla="*/ 0 h 4860055"/>
              <a:gd name="connsiteX0" fmla="*/ 0 w 6855817"/>
              <a:gd name="connsiteY0" fmla="*/ 0 h 4860055"/>
              <a:gd name="connsiteX1" fmla="*/ 6835775 w 6855817"/>
              <a:gd name="connsiteY1" fmla="*/ 0 h 4860055"/>
              <a:gd name="connsiteX2" fmla="*/ 6855666 w 6855817"/>
              <a:gd name="connsiteY2" fmla="*/ 4079618 h 4860055"/>
              <a:gd name="connsiteX3" fmla="*/ 2264944 w 6855817"/>
              <a:gd name="connsiteY3" fmla="*/ 4030301 h 4860055"/>
              <a:gd name="connsiteX4" fmla="*/ 2261629 w 6855817"/>
              <a:gd name="connsiteY4" fmla="*/ 4860055 h 4860055"/>
              <a:gd name="connsiteX5" fmla="*/ 0 w 6855817"/>
              <a:gd name="connsiteY5" fmla="*/ 4859338 h 4860055"/>
              <a:gd name="connsiteX6" fmla="*/ 0 w 6855817"/>
              <a:gd name="connsiteY6" fmla="*/ 0 h 4860055"/>
              <a:gd name="connsiteX0" fmla="*/ 0 w 6883275"/>
              <a:gd name="connsiteY0" fmla="*/ 0 h 4860055"/>
              <a:gd name="connsiteX1" fmla="*/ 6835775 w 6883275"/>
              <a:gd name="connsiteY1" fmla="*/ 0 h 4860055"/>
              <a:gd name="connsiteX2" fmla="*/ 6883202 w 6883275"/>
              <a:gd name="connsiteY2" fmla="*/ 4050527 h 4860055"/>
              <a:gd name="connsiteX3" fmla="*/ 2264944 w 6883275"/>
              <a:gd name="connsiteY3" fmla="*/ 4030301 h 4860055"/>
              <a:gd name="connsiteX4" fmla="*/ 2261629 w 6883275"/>
              <a:gd name="connsiteY4" fmla="*/ 4860055 h 4860055"/>
              <a:gd name="connsiteX5" fmla="*/ 0 w 6883275"/>
              <a:gd name="connsiteY5" fmla="*/ 4859338 h 4860055"/>
              <a:gd name="connsiteX6" fmla="*/ 0 w 6883275"/>
              <a:gd name="connsiteY6" fmla="*/ 0 h 4860055"/>
              <a:gd name="connsiteX0" fmla="*/ 0 w 6848989"/>
              <a:gd name="connsiteY0" fmla="*/ 0 h 4860055"/>
              <a:gd name="connsiteX1" fmla="*/ 6835775 w 6848989"/>
              <a:gd name="connsiteY1" fmla="*/ 0 h 4860055"/>
              <a:gd name="connsiteX2" fmla="*/ 6848783 w 6848989"/>
              <a:gd name="connsiteY2" fmla="*/ 4069921 h 4860055"/>
              <a:gd name="connsiteX3" fmla="*/ 2264944 w 6848989"/>
              <a:gd name="connsiteY3" fmla="*/ 4030301 h 4860055"/>
              <a:gd name="connsiteX4" fmla="*/ 2261629 w 6848989"/>
              <a:gd name="connsiteY4" fmla="*/ 4860055 h 4860055"/>
              <a:gd name="connsiteX5" fmla="*/ 0 w 6848989"/>
              <a:gd name="connsiteY5" fmla="*/ 4859338 h 4860055"/>
              <a:gd name="connsiteX6" fmla="*/ 0 w 6848989"/>
              <a:gd name="connsiteY6" fmla="*/ 0 h 4860055"/>
              <a:gd name="connsiteX0" fmla="*/ 0 w 6855818"/>
              <a:gd name="connsiteY0" fmla="*/ 0 h 4860055"/>
              <a:gd name="connsiteX1" fmla="*/ 6835775 w 6855818"/>
              <a:gd name="connsiteY1" fmla="*/ 0 h 4860055"/>
              <a:gd name="connsiteX2" fmla="*/ 6855667 w 6855818"/>
              <a:gd name="connsiteY2" fmla="*/ 4040830 h 4860055"/>
              <a:gd name="connsiteX3" fmla="*/ 2264944 w 6855818"/>
              <a:gd name="connsiteY3" fmla="*/ 4030301 h 4860055"/>
              <a:gd name="connsiteX4" fmla="*/ 2261629 w 6855818"/>
              <a:gd name="connsiteY4" fmla="*/ 4860055 h 4860055"/>
              <a:gd name="connsiteX5" fmla="*/ 0 w 6855818"/>
              <a:gd name="connsiteY5" fmla="*/ 4859338 h 4860055"/>
              <a:gd name="connsiteX6" fmla="*/ 0 w 6855818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264944 w 6842225"/>
              <a:gd name="connsiteY3" fmla="*/ 4030301 h 4860055"/>
              <a:gd name="connsiteX4" fmla="*/ 2261629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264944 w 6842225"/>
              <a:gd name="connsiteY3" fmla="*/ 4030301 h 4860055"/>
              <a:gd name="connsiteX4" fmla="*/ 2309814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40666 w 6842225"/>
              <a:gd name="connsiteY3" fmla="*/ 4049279 h 4860055"/>
              <a:gd name="connsiteX4" fmla="*/ 2309814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13131 w 6842225"/>
              <a:gd name="connsiteY3" fmla="*/ 4049279 h 4860055"/>
              <a:gd name="connsiteX4" fmla="*/ 2309814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13131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20015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26134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47874 h 4860055"/>
              <a:gd name="connsiteX3" fmla="*/ 2326134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35775"/>
              <a:gd name="connsiteY0" fmla="*/ 0 h 4860055"/>
              <a:gd name="connsiteX1" fmla="*/ 6835775 w 6835775"/>
              <a:gd name="connsiteY1" fmla="*/ 0 h 4860055"/>
              <a:gd name="connsiteX2" fmla="*/ 5663990 w 6835775"/>
              <a:gd name="connsiteY2" fmla="*/ 4085937 h 4860055"/>
              <a:gd name="connsiteX3" fmla="*/ 2326134 w 6835775"/>
              <a:gd name="connsiteY3" fmla="*/ 4049279 h 4860055"/>
              <a:gd name="connsiteX4" fmla="*/ 2323582 w 6835775"/>
              <a:gd name="connsiteY4" fmla="*/ 4860055 h 4860055"/>
              <a:gd name="connsiteX5" fmla="*/ 0 w 6835775"/>
              <a:gd name="connsiteY5" fmla="*/ 4859338 h 4860055"/>
              <a:gd name="connsiteX6" fmla="*/ 0 w 6835775"/>
              <a:gd name="connsiteY6" fmla="*/ 0 h 4860055"/>
              <a:gd name="connsiteX0" fmla="*/ 0 w 5694962"/>
              <a:gd name="connsiteY0" fmla="*/ 0 h 4860055"/>
              <a:gd name="connsiteX1" fmla="*/ 5694962 w 5694962"/>
              <a:gd name="connsiteY1" fmla="*/ 0 h 4860055"/>
              <a:gd name="connsiteX2" fmla="*/ 5663990 w 5694962"/>
              <a:gd name="connsiteY2" fmla="*/ 4085937 h 4860055"/>
              <a:gd name="connsiteX3" fmla="*/ 2326134 w 5694962"/>
              <a:gd name="connsiteY3" fmla="*/ 4049279 h 4860055"/>
              <a:gd name="connsiteX4" fmla="*/ 2323582 w 5694962"/>
              <a:gd name="connsiteY4" fmla="*/ 4860055 h 4860055"/>
              <a:gd name="connsiteX5" fmla="*/ 0 w 5694962"/>
              <a:gd name="connsiteY5" fmla="*/ 4859338 h 4860055"/>
              <a:gd name="connsiteX6" fmla="*/ 0 w 5694962"/>
              <a:gd name="connsiteY6" fmla="*/ 0 h 4860055"/>
              <a:gd name="connsiteX0" fmla="*/ 0 w 5694962"/>
              <a:gd name="connsiteY0" fmla="*/ 0 h 4860055"/>
              <a:gd name="connsiteX1" fmla="*/ 5694962 w 5694962"/>
              <a:gd name="connsiteY1" fmla="*/ 0 h 4860055"/>
              <a:gd name="connsiteX2" fmla="*/ 5663990 w 5694962"/>
              <a:gd name="connsiteY2" fmla="*/ 4085937 h 4860055"/>
              <a:gd name="connsiteX3" fmla="*/ 2326134 w 5694962"/>
              <a:gd name="connsiteY3" fmla="*/ 4049279 h 4860055"/>
              <a:gd name="connsiteX4" fmla="*/ 2323582 w 5694962"/>
              <a:gd name="connsiteY4" fmla="*/ 4860055 h 4860055"/>
              <a:gd name="connsiteX5" fmla="*/ 0 w 5694962"/>
              <a:gd name="connsiteY5" fmla="*/ 4859338 h 4860055"/>
              <a:gd name="connsiteX6" fmla="*/ 0 w 5694962"/>
              <a:gd name="connsiteY6" fmla="*/ 0 h 4860055"/>
              <a:gd name="connsiteX0" fmla="*/ 0 w 5722787"/>
              <a:gd name="connsiteY0" fmla="*/ 0 h 4860055"/>
              <a:gd name="connsiteX1" fmla="*/ 5722787 w 5722787"/>
              <a:gd name="connsiteY1" fmla="*/ 0 h 4860055"/>
              <a:gd name="connsiteX2" fmla="*/ 5663990 w 5722787"/>
              <a:gd name="connsiteY2" fmla="*/ 4085937 h 4860055"/>
              <a:gd name="connsiteX3" fmla="*/ 2326134 w 5722787"/>
              <a:gd name="connsiteY3" fmla="*/ 4049279 h 4860055"/>
              <a:gd name="connsiteX4" fmla="*/ 2323582 w 5722787"/>
              <a:gd name="connsiteY4" fmla="*/ 4860055 h 4860055"/>
              <a:gd name="connsiteX5" fmla="*/ 0 w 5722787"/>
              <a:gd name="connsiteY5" fmla="*/ 4859338 h 4860055"/>
              <a:gd name="connsiteX6" fmla="*/ 0 w 5722787"/>
              <a:gd name="connsiteY6" fmla="*/ 0 h 4860055"/>
              <a:gd name="connsiteX0" fmla="*/ 0 w 5667138"/>
              <a:gd name="connsiteY0" fmla="*/ 0 h 4860055"/>
              <a:gd name="connsiteX1" fmla="*/ 5667138 w 5667138"/>
              <a:gd name="connsiteY1" fmla="*/ 0 h 4860055"/>
              <a:gd name="connsiteX2" fmla="*/ 5663990 w 5667138"/>
              <a:gd name="connsiteY2" fmla="*/ 4085937 h 4860055"/>
              <a:gd name="connsiteX3" fmla="*/ 2326134 w 5667138"/>
              <a:gd name="connsiteY3" fmla="*/ 4049279 h 4860055"/>
              <a:gd name="connsiteX4" fmla="*/ 2323582 w 5667138"/>
              <a:gd name="connsiteY4" fmla="*/ 4860055 h 4860055"/>
              <a:gd name="connsiteX5" fmla="*/ 0 w 5667138"/>
              <a:gd name="connsiteY5" fmla="*/ 4859338 h 4860055"/>
              <a:gd name="connsiteX6" fmla="*/ 0 w 5667138"/>
              <a:gd name="connsiteY6" fmla="*/ 0 h 4860055"/>
              <a:gd name="connsiteX0" fmla="*/ 0 w 5667138"/>
              <a:gd name="connsiteY0" fmla="*/ 0 h 4860055"/>
              <a:gd name="connsiteX1" fmla="*/ 5667138 w 5667138"/>
              <a:gd name="connsiteY1" fmla="*/ 0 h 4860055"/>
              <a:gd name="connsiteX2" fmla="*/ 5626890 w 5667138"/>
              <a:gd name="connsiteY2" fmla="*/ 4073249 h 4860055"/>
              <a:gd name="connsiteX3" fmla="*/ 2326134 w 5667138"/>
              <a:gd name="connsiteY3" fmla="*/ 4049279 h 4860055"/>
              <a:gd name="connsiteX4" fmla="*/ 2323582 w 5667138"/>
              <a:gd name="connsiteY4" fmla="*/ 4860055 h 4860055"/>
              <a:gd name="connsiteX5" fmla="*/ 0 w 5667138"/>
              <a:gd name="connsiteY5" fmla="*/ 4859338 h 4860055"/>
              <a:gd name="connsiteX6" fmla="*/ 0 w 5667138"/>
              <a:gd name="connsiteY6" fmla="*/ 0 h 4860055"/>
              <a:gd name="connsiteX0" fmla="*/ 0 w 5639314"/>
              <a:gd name="connsiteY0" fmla="*/ 0 h 4860055"/>
              <a:gd name="connsiteX1" fmla="*/ 5639314 w 5639314"/>
              <a:gd name="connsiteY1" fmla="*/ 0 h 4860055"/>
              <a:gd name="connsiteX2" fmla="*/ 5626890 w 5639314"/>
              <a:gd name="connsiteY2" fmla="*/ 4073249 h 4860055"/>
              <a:gd name="connsiteX3" fmla="*/ 2326134 w 5639314"/>
              <a:gd name="connsiteY3" fmla="*/ 4049279 h 4860055"/>
              <a:gd name="connsiteX4" fmla="*/ 2323582 w 5639314"/>
              <a:gd name="connsiteY4" fmla="*/ 4860055 h 4860055"/>
              <a:gd name="connsiteX5" fmla="*/ 0 w 5639314"/>
              <a:gd name="connsiteY5" fmla="*/ 4859338 h 4860055"/>
              <a:gd name="connsiteX6" fmla="*/ 0 w 5639314"/>
              <a:gd name="connsiteY6" fmla="*/ 0 h 4860055"/>
              <a:gd name="connsiteX0" fmla="*/ 0 w 5639314"/>
              <a:gd name="connsiteY0" fmla="*/ 0 h 4860055"/>
              <a:gd name="connsiteX1" fmla="*/ 5639314 w 5639314"/>
              <a:gd name="connsiteY1" fmla="*/ 0 h 4860055"/>
              <a:gd name="connsiteX2" fmla="*/ 5626890 w 5639314"/>
              <a:gd name="connsiteY2" fmla="*/ 4073249 h 4860055"/>
              <a:gd name="connsiteX3" fmla="*/ 2326134 w 5639314"/>
              <a:gd name="connsiteY3" fmla="*/ 4049279 h 4860055"/>
              <a:gd name="connsiteX4" fmla="*/ 2323582 w 5639314"/>
              <a:gd name="connsiteY4" fmla="*/ 4860055 h 4860055"/>
              <a:gd name="connsiteX5" fmla="*/ 0 w 5639314"/>
              <a:gd name="connsiteY5" fmla="*/ 4859338 h 4860055"/>
              <a:gd name="connsiteX6" fmla="*/ 0 w 5639314"/>
              <a:gd name="connsiteY6" fmla="*/ 0 h 4860055"/>
              <a:gd name="connsiteX0" fmla="*/ 0 w 5627214"/>
              <a:gd name="connsiteY0" fmla="*/ 0 h 4860055"/>
              <a:gd name="connsiteX1" fmla="*/ 5620764 w 5627214"/>
              <a:gd name="connsiteY1" fmla="*/ 0 h 4860055"/>
              <a:gd name="connsiteX2" fmla="*/ 5626890 w 5627214"/>
              <a:gd name="connsiteY2" fmla="*/ 4073249 h 4860055"/>
              <a:gd name="connsiteX3" fmla="*/ 2326134 w 5627214"/>
              <a:gd name="connsiteY3" fmla="*/ 4049279 h 4860055"/>
              <a:gd name="connsiteX4" fmla="*/ 2323582 w 5627214"/>
              <a:gd name="connsiteY4" fmla="*/ 4860055 h 4860055"/>
              <a:gd name="connsiteX5" fmla="*/ 0 w 5627214"/>
              <a:gd name="connsiteY5" fmla="*/ 4859338 h 4860055"/>
              <a:gd name="connsiteX6" fmla="*/ 0 w 5627214"/>
              <a:gd name="connsiteY6" fmla="*/ 0 h 4860055"/>
              <a:gd name="connsiteX0" fmla="*/ 0 w 5627214"/>
              <a:gd name="connsiteY0" fmla="*/ 0 h 4860055"/>
              <a:gd name="connsiteX1" fmla="*/ 5620764 w 5627214"/>
              <a:gd name="connsiteY1" fmla="*/ 0 h 4860055"/>
              <a:gd name="connsiteX2" fmla="*/ 5626890 w 5627214"/>
              <a:gd name="connsiteY2" fmla="*/ 4039768 h 4860055"/>
              <a:gd name="connsiteX3" fmla="*/ 2326134 w 5627214"/>
              <a:gd name="connsiteY3" fmla="*/ 4049279 h 4860055"/>
              <a:gd name="connsiteX4" fmla="*/ 2323582 w 5627214"/>
              <a:gd name="connsiteY4" fmla="*/ 4860055 h 4860055"/>
              <a:gd name="connsiteX5" fmla="*/ 0 w 5627214"/>
              <a:gd name="connsiteY5" fmla="*/ 4859338 h 4860055"/>
              <a:gd name="connsiteX6" fmla="*/ 0 w 5627214"/>
              <a:gd name="connsiteY6" fmla="*/ 0 h 4860055"/>
              <a:gd name="connsiteX0" fmla="*/ 0 w 5627214"/>
              <a:gd name="connsiteY0" fmla="*/ 0 h 4860055"/>
              <a:gd name="connsiteX1" fmla="*/ 5620764 w 5627214"/>
              <a:gd name="connsiteY1" fmla="*/ 0 h 4860055"/>
              <a:gd name="connsiteX2" fmla="*/ 5626890 w 5627214"/>
              <a:gd name="connsiteY2" fmla="*/ 4039768 h 4860055"/>
              <a:gd name="connsiteX3" fmla="*/ 2332253 w 5627214"/>
              <a:gd name="connsiteY3" fmla="*/ 4049279 h 4860055"/>
              <a:gd name="connsiteX4" fmla="*/ 2323582 w 5627214"/>
              <a:gd name="connsiteY4" fmla="*/ 4860055 h 4860055"/>
              <a:gd name="connsiteX5" fmla="*/ 0 w 5627214"/>
              <a:gd name="connsiteY5" fmla="*/ 4859338 h 4860055"/>
              <a:gd name="connsiteX6" fmla="*/ 0 w 5627214"/>
              <a:gd name="connsiteY6" fmla="*/ 0 h 4860055"/>
              <a:gd name="connsiteX0" fmla="*/ 0 w 5639289"/>
              <a:gd name="connsiteY0" fmla="*/ 0 h 4860055"/>
              <a:gd name="connsiteX1" fmla="*/ 5620764 w 5639289"/>
              <a:gd name="connsiteY1" fmla="*/ 0 h 4860055"/>
              <a:gd name="connsiteX2" fmla="*/ 5639128 w 5639289"/>
              <a:gd name="connsiteY2" fmla="*/ 4056509 h 4860055"/>
              <a:gd name="connsiteX3" fmla="*/ 2332253 w 5639289"/>
              <a:gd name="connsiteY3" fmla="*/ 4049279 h 4860055"/>
              <a:gd name="connsiteX4" fmla="*/ 2323582 w 5639289"/>
              <a:gd name="connsiteY4" fmla="*/ 4860055 h 4860055"/>
              <a:gd name="connsiteX5" fmla="*/ 0 w 5639289"/>
              <a:gd name="connsiteY5" fmla="*/ 4859338 h 4860055"/>
              <a:gd name="connsiteX6" fmla="*/ 0 w 5639289"/>
              <a:gd name="connsiteY6" fmla="*/ 0 h 4860055"/>
              <a:gd name="connsiteX0" fmla="*/ 0 w 5639289"/>
              <a:gd name="connsiteY0" fmla="*/ 0 h 4860055"/>
              <a:gd name="connsiteX1" fmla="*/ 5620764 w 5639289"/>
              <a:gd name="connsiteY1" fmla="*/ 0 h 4860055"/>
              <a:gd name="connsiteX2" fmla="*/ 5639128 w 5639289"/>
              <a:gd name="connsiteY2" fmla="*/ 4056509 h 4860055"/>
              <a:gd name="connsiteX3" fmla="*/ 2326134 w 5639289"/>
              <a:gd name="connsiteY3" fmla="*/ 4032538 h 4860055"/>
              <a:gd name="connsiteX4" fmla="*/ 2323582 w 5639289"/>
              <a:gd name="connsiteY4" fmla="*/ 4860055 h 4860055"/>
              <a:gd name="connsiteX5" fmla="*/ 0 w 5639289"/>
              <a:gd name="connsiteY5" fmla="*/ 4859338 h 4860055"/>
              <a:gd name="connsiteX6" fmla="*/ 0 w 5639289"/>
              <a:gd name="connsiteY6" fmla="*/ 0 h 4860055"/>
              <a:gd name="connsiteX0" fmla="*/ 0 w 5651473"/>
              <a:gd name="connsiteY0" fmla="*/ 0 h 4860055"/>
              <a:gd name="connsiteX1" fmla="*/ 5620764 w 5651473"/>
              <a:gd name="connsiteY1" fmla="*/ 0 h 4860055"/>
              <a:gd name="connsiteX2" fmla="*/ 5651366 w 5651473"/>
              <a:gd name="connsiteY2" fmla="*/ 4048139 h 4860055"/>
              <a:gd name="connsiteX3" fmla="*/ 2326134 w 5651473"/>
              <a:gd name="connsiteY3" fmla="*/ 4032538 h 4860055"/>
              <a:gd name="connsiteX4" fmla="*/ 2323582 w 5651473"/>
              <a:gd name="connsiteY4" fmla="*/ 4860055 h 4860055"/>
              <a:gd name="connsiteX5" fmla="*/ 0 w 5651473"/>
              <a:gd name="connsiteY5" fmla="*/ 4859338 h 4860055"/>
              <a:gd name="connsiteX6" fmla="*/ 0 w 5651473"/>
              <a:gd name="connsiteY6" fmla="*/ 0 h 4860055"/>
              <a:gd name="connsiteX0" fmla="*/ 0 w 5627215"/>
              <a:gd name="connsiteY0" fmla="*/ 0 h 4860055"/>
              <a:gd name="connsiteX1" fmla="*/ 5620764 w 5627215"/>
              <a:gd name="connsiteY1" fmla="*/ 0 h 4860055"/>
              <a:gd name="connsiteX2" fmla="*/ 5626891 w 5627215"/>
              <a:gd name="connsiteY2" fmla="*/ 4048139 h 4860055"/>
              <a:gd name="connsiteX3" fmla="*/ 2326134 w 5627215"/>
              <a:gd name="connsiteY3" fmla="*/ 4032538 h 4860055"/>
              <a:gd name="connsiteX4" fmla="*/ 2323582 w 5627215"/>
              <a:gd name="connsiteY4" fmla="*/ 4860055 h 4860055"/>
              <a:gd name="connsiteX5" fmla="*/ 0 w 5627215"/>
              <a:gd name="connsiteY5" fmla="*/ 4859338 h 4860055"/>
              <a:gd name="connsiteX6" fmla="*/ 0 w 5627215"/>
              <a:gd name="connsiteY6" fmla="*/ 0 h 4860055"/>
              <a:gd name="connsiteX0" fmla="*/ 0 w 5627552"/>
              <a:gd name="connsiteY0" fmla="*/ 0 h 4860055"/>
              <a:gd name="connsiteX1" fmla="*/ 5626884 w 5627552"/>
              <a:gd name="connsiteY1" fmla="*/ 16741 h 4860055"/>
              <a:gd name="connsiteX2" fmla="*/ 5626891 w 5627552"/>
              <a:gd name="connsiteY2" fmla="*/ 4048139 h 4860055"/>
              <a:gd name="connsiteX3" fmla="*/ 2326134 w 5627552"/>
              <a:gd name="connsiteY3" fmla="*/ 4032538 h 4860055"/>
              <a:gd name="connsiteX4" fmla="*/ 2323582 w 5627552"/>
              <a:gd name="connsiteY4" fmla="*/ 4860055 h 4860055"/>
              <a:gd name="connsiteX5" fmla="*/ 0 w 5627552"/>
              <a:gd name="connsiteY5" fmla="*/ 4859338 h 4860055"/>
              <a:gd name="connsiteX6" fmla="*/ 0 w 5627552"/>
              <a:gd name="connsiteY6" fmla="*/ 0 h 4860055"/>
              <a:gd name="connsiteX0" fmla="*/ 0 w 5627552"/>
              <a:gd name="connsiteY0" fmla="*/ 0 h 4860055"/>
              <a:gd name="connsiteX1" fmla="*/ 5626884 w 5627552"/>
              <a:gd name="connsiteY1" fmla="*/ 16741 h 4860055"/>
              <a:gd name="connsiteX2" fmla="*/ 5626891 w 5627552"/>
              <a:gd name="connsiteY2" fmla="*/ 4048139 h 4860055"/>
              <a:gd name="connsiteX3" fmla="*/ 2333018 w 5627552"/>
              <a:gd name="connsiteY3" fmla="*/ 4041955 h 4860055"/>
              <a:gd name="connsiteX4" fmla="*/ 2323582 w 5627552"/>
              <a:gd name="connsiteY4" fmla="*/ 4860055 h 4860055"/>
              <a:gd name="connsiteX5" fmla="*/ 0 w 5627552"/>
              <a:gd name="connsiteY5" fmla="*/ 4859338 h 4860055"/>
              <a:gd name="connsiteX6" fmla="*/ 0 w 5627552"/>
              <a:gd name="connsiteY6" fmla="*/ 0 h 4860055"/>
              <a:gd name="connsiteX0" fmla="*/ 0 w 5627552"/>
              <a:gd name="connsiteY0" fmla="*/ 0 h 4860055"/>
              <a:gd name="connsiteX1" fmla="*/ 5626884 w 5627552"/>
              <a:gd name="connsiteY1" fmla="*/ 16741 h 4860055"/>
              <a:gd name="connsiteX2" fmla="*/ 5626891 w 5627552"/>
              <a:gd name="connsiteY2" fmla="*/ 4048139 h 4860055"/>
              <a:gd name="connsiteX3" fmla="*/ 2326135 w 5627552"/>
              <a:gd name="connsiteY3" fmla="*/ 4041955 h 4860055"/>
              <a:gd name="connsiteX4" fmla="*/ 2323582 w 5627552"/>
              <a:gd name="connsiteY4" fmla="*/ 4860055 h 4860055"/>
              <a:gd name="connsiteX5" fmla="*/ 0 w 5627552"/>
              <a:gd name="connsiteY5" fmla="*/ 4859338 h 4860055"/>
              <a:gd name="connsiteX6" fmla="*/ 0 w 5627552"/>
              <a:gd name="connsiteY6" fmla="*/ 0 h 4860055"/>
              <a:gd name="connsiteX0" fmla="*/ 0 w 5634079"/>
              <a:gd name="connsiteY0" fmla="*/ 0 h 4860055"/>
              <a:gd name="connsiteX1" fmla="*/ 5626884 w 5634079"/>
              <a:gd name="connsiteY1" fmla="*/ 16741 h 4860055"/>
              <a:gd name="connsiteX2" fmla="*/ 5633775 w 5634079"/>
              <a:gd name="connsiteY2" fmla="*/ 4048139 h 4860055"/>
              <a:gd name="connsiteX3" fmla="*/ 2326135 w 5634079"/>
              <a:gd name="connsiteY3" fmla="*/ 4041955 h 4860055"/>
              <a:gd name="connsiteX4" fmla="*/ 2323582 w 5634079"/>
              <a:gd name="connsiteY4" fmla="*/ 4860055 h 4860055"/>
              <a:gd name="connsiteX5" fmla="*/ 0 w 5634079"/>
              <a:gd name="connsiteY5" fmla="*/ 4859338 h 4860055"/>
              <a:gd name="connsiteX6" fmla="*/ 0 w 5634079"/>
              <a:gd name="connsiteY6" fmla="*/ 0 h 4860055"/>
              <a:gd name="connsiteX0" fmla="*/ 0 w 5634436"/>
              <a:gd name="connsiteY0" fmla="*/ 2093 h 4862148"/>
              <a:gd name="connsiteX1" fmla="*/ 5633768 w 5634436"/>
              <a:gd name="connsiteY1" fmla="*/ 0 h 4862148"/>
              <a:gd name="connsiteX2" fmla="*/ 5633775 w 5634436"/>
              <a:gd name="connsiteY2" fmla="*/ 4050232 h 4862148"/>
              <a:gd name="connsiteX3" fmla="*/ 2326135 w 5634436"/>
              <a:gd name="connsiteY3" fmla="*/ 4044048 h 4862148"/>
              <a:gd name="connsiteX4" fmla="*/ 2323582 w 5634436"/>
              <a:gd name="connsiteY4" fmla="*/ 4862148 h 4862148"/>
              <a:gd name="connsiteX5" fmla="*/ 0 w 5634436"/>
              <a:gd name="connsiteY5" fmla="*/ 4861431 h 4862148"/>
              <a:gd name="connsiteX6" fmla="*/ 0 w 5634436"/>
              <a:gd name="connsiteY6" fmla="*/ 2093 h 4862148"/>
              <a:gd name="connsiteX0" fmla="*/ 0 w 5647740"/>
              <a:gd name="connsiteY0" fmla="*/ 2093 h 4862148"/>
              <a:gd name="connsiteX1" fmla="*/ 5633768 w 5647740"/>
              <a:gd name="connsiteY1" fmla="*/ 0 h 4862148"/>
              <a:gd name="connsiteX2" fmla="*/ 5647542 w 5647740"/>
              <a:gd name="connsiteY2" fmla="*/ 4050232 h 4862148"/>
              <a:gd name="connsiteX3" fmla="*/ 2326135 w 5647740"/>
              <a:gd name="connsiteY3" fmla="*/ 4044048 h 4862148"/>
              <a:gd name="connsiteX4" fmla="*/ 2323582 w 5647740"/>
              <a:gd name="connsiteY4" fmla="*/ 4862148 h 4862148"/>
              <a:gd name="connsiteX5" fmla="*/ 0 w 5647740"/>
              <a:gd name="connsiteY5" fmla="*/ 4861431 h 4862148"/>
              <a:gd name="connsiteX6" fmla="*/ 0 w 5647740"/>
              <a:gd name="connsiteY6" fmla="*/ 2093 h 4862148"/>
              <a:gd name="connsiteX0" fmla="*/ 0 w 5661303"/>
              <a:gd name="connsiteY0" fmla="*/ 2093 h 4862148"/>
              <a:gd name="connsiteX1" fmla="*/ 5661303 w 5661303"/>
              <a:gd name="connsiteY1" fmla="*/ 0 h 4862148"/>
              <a:gd name="connsiteX2" fmla="*/ 5647542 w 5661303"/>
              <a:gd name="connsiteY2" fmla="*/ 4050232 h 4862148"/>
              <a:gd name="connsiteX3" fmla="*/ 2326135 w 5661303"/>
              <a:gd name="connsiteY3" fmla="*/ 4044048 h 4862148"/>
              <a:gd name="connsiteX4" fmla="*/ 2323582 w 5661303"/>
              <a:gd name="connsiteY4" fmla="*/ 4862148 h 4862148"/>
              <a:gd name="connsiteX5" fmla="*/ 0 w 5661303"/>
              <a:gd name="connsiteY5" fmla="*/ 4861431 h 4862148"/>
              <a:gd name="connsiteX6" fmla="*/ 0 w 5661303"/>
              <a:gd name="connsiteY6" fmla="*/ 2093 h 4862148"/>
              <a:gd name="connsiteX0" fmla="*/ 0 w 5661303"/>
              <a:gd name="connsiteY0" fmla="*/ 2093 h 4862148"/>
              <a:gd name="connsiteX1" fmla="*/ 5661303 w 5661303"/>
              <a:gd name="connsiteY1" fmla="*/ 0 h 4862148"/>
              <a:gd name="connsiteX2" fmla="*/ 5647542 w 5661303"/>
              <a:gd name="connsiteY2" fmla="*/ 4050232 h 4862148"/>
              <a:gd name="connsiteX3" fmla="*/ 2326135 w 5661303"/>
              <a:gd name="connsiteY3" fmla="*/ 4044048 h 4862148"/>
              <a:gd name="connsiteX4" fmla="*/ 2323582 w 5661303"/>
              <a:gd name="connsiteY4" fmla="*/ 4862148 h 4862148"/>
              <a:gd name="connsiteX5" fmla="*/ 0 w 5661303"/>
              <a:gd name="connsiteY5" fmla="*/ 4861431 h 4862148"/>
              <a:gd name="connsiteX6" fmla="*/ 0 w 5661303"/>
              <a:gd name="connsiteY6" fmla="*/ 2093 h 4862148"/>
              <a:gd name="connsiteX0" fmla="*/ 0 w 5654419"/>
              <a:gd name="connsiteY0" fmla="*/ 2093 h 4862148"/>
              <a:gd name="connsiteX1" fmla="*/ 5654419 w 5654419"/>
              <a:gd name="connsiteY1" fmla="*/ 0 h 4862148"/>
              <a:gd name="connsiteX2" fmla="*/ 5647542 w 5654419"/>
              <a:gd name="connsiteY2" fmla="*/ 4050232 h 4862148"/>
              <a:gd name="connsiteX3" fmla="*/ 2326135 w 5654419"/>
              <a:gd name="connsiteY3" fmla="*/ 4044048 h 4862148"/>
              <a:gd name="connsiteX4" fmla="*/ 2323582 w 5654419"/>
              <a:gd name="connsiteY4" fmla="*/ 4862148 h 4862148"/>
              <a:gd name="connsiteX5" fmla="*/ 0 w 5654419"/>
              <a:gd name="connsiteY5" fmla="*/ 4861431 h 4862148"/>
              <a:gd name="connsiteX6" fmla="*/ 0 w 5654419"/>
              <a:gd name="connsiteY6" fmla="*/ 2093 h 4862148"/>
              <a:gd name="connsiteX0" fmla="*/ 0 w 5647846"/>
              <a:gd name="connsiteY0" fmla="*/ 0 h 4860055"/>
              <a:gd name="connsiteX1" fmla="*/ 5640652 w 5647846"/>
              <a:gd name="connsiteY1" fmla="*/ 7323 h 4860055"/>
              <a:gd name="connsiteX2" fmla="*/ 5647542 w 5647846"/>
              <a:gd name="connsiteY2" fmla="*/ 4048139 h 4860055"/>
              <a:gd name="connsiteX3" fmla="*/ 2326135 w 5647846"/>
              <a:gd name="connsiteY3" fmla="*/ 4041955 h 4860055"/>
              <a:gd name="connsiteX4" fmla="*/ 2323582 w 5647846"/>
              <a:gd name="connsiteY4" fmla="*/ 4860055 h 4860055"/>
              <a:gd name="connsiteX5" fmla="*/ 0 w 5647846"/>
              <a:gd name="connsiteY5" fmla="*/ 4859338 h 4860055"/>
              <a:gd name="connsiteX6" fmla="*/ 0 w 5647846"/>
              <a:gd name="connsiteY6" fmla="*/ 0 h 4860055"/>
              <a:gd name="connsiteX0" fmla="*/ 0 w 5654419"/>
              <a:gd name="connsiteY0" fmla="*/ 11510 h 4871565"/>
              <a:gd name="connsiteX1" fmla="*/ 5654419 w 5654419"/>
              <a:gd name="connsiteY1" fmla="*/ 0 h 4871565"/>
              <a:gd name="connsiteX2" fmla="*/ 5647542 w 5654419"/>
              <a:gd name="connsiteY2" fmla="*/ 4059649 h 4871565"/>
              <a:gd name="connsiteX3" fmla="*/ 2326135 w 5654419"/>
              <a:gd name="connsiteY3" fmla="*/ 4053465 h 4871565"/>
              <a:gd name="connsiteX4" fmla="*/ 2323582 w 5654419"/>
              <a:gd name="connsiteY4" fmla="*/ 4871565 h 4871565"/>
              <a:gd name="connsiteX5" fmla="*/ 0 w 5654419"/>
              <a:gd name="connsiteY5" fmla="*/ 4870848 h 4871565"/>
              <a:gd name="connsiteX6" fmla="*/ 0 w 5654419"/>
              <a:gd name="connsiteY6" fmla="*/ 11510 h 4871565"/>
              <a:gd name="connsiteX0" fmla="*/ 0 w 5654419"/>
              <a:gd name="connsiteY0" fmla="*/ 11510 h 4871565"/>
              <a:gd name="connsiteX1" fmla="*/ 5654419 w 5654419"/>
              <a:gd name="connsiteY1" fmla="*/ 0 h 4871565"/>
              <a:gd name="connsiteX2" fmla="*/ 5633774 w 5654419"/>
              <a:gd name="connsiteY2" fmla="*/ 4050232 h 4871565"/>
              <a:gd name="connsiteX3" fmla="*/ 2326135 w 5654419"/>
              <a:gd name="connsiteY3" fmla="*/ 4053465 h 4871565"/>
              <a:gd name="connsiteX4" fmla="*/ 2323582 w 5654419"/>
              <a:gd name="connsiteY4" fmla="*/ 4871565 h 4871565"/>
              <a:gd name="connsiteX5" fmla="*/ 0 w 5654419"/>
              <a:gd name="connsiteY5" fmla="*/ 4870848 h 4871565"/>
              <a:gd name="connsiteX6" fmla="*/ 0 w 5654419"/>
              <a:gd name="connsiteY6" fmla="*/ 11510 h 4871565"/>
              <a:gd name="connsiteX0" fmla="*/ 0 w 5640651"/>
              <a:gd name="connsiteY0" fmla="*/ 11510 h 4871565"/>
              <a:gd name="connsiteX1" fmla="*/ 5640651 w 5640651"/>
              <a:gd name="connsiteY1" fmla="*/ 0 h 4871565"/>
              <a:gd name="connsiteX2" fmla="*/ 5633774 w 5640651"/>
              <a:gd name="connsiteY2" fmla="*/ 4050232 h 4871565"/>
              <a:gd name="connsiteX3" fmla="*/ 2326135 w 5640651"/>
              <a:gd name="connsiteY3" fmla="*/ 4053465 h 4871565"/>
              <a:gd name="connsiteX4" fmla="*/ 2323582 w 5640651"/>
              <a:gd name="connsiteY4" fmla="*/ 4871565 h 4871565"/>
              <a:gd name="connsiteX5" fmla="*/ 0 w 5640651"/>
              <a:gd name="connsiteY5" fmla="*/ 4870848 h 4871565"/>
              <a:gd name="connsiteX6" fmla="*/ 0 w 5640651"/>
              <a:gd name="connsiteY6" fmla="*/ 11510 h 4871565"/>
              <a:gd name="connsiteX0" fmla="*/ 0 w 5640651"/>
              <a:gd name="connsiteY0" fmla="*/ 11510 h 4871565"/>
              <a:gd name="connsiteX1" fmla="*/ 5640651 w 5640651"/>
              <a:gd name="connsiteY1" fmla="*/ 0 h 4871565"/>
              <a:gd name="connsiteX2" fmla="*/ 5626890 w 5640651"/>
              <a:gd name="connsiteY2" fmla="*/ 4031398 h 4871565"/>
              <a:gd name="connsiteX3" fmla="*/ 2326135 w 5640651"/>
              <a:gd name="connsiteY3" fmla="*/ 4053465 h 4871565"/>
              <a:gd name="connsiteX4" fmla="*/ 2323582 w 5640651"/>
              <a:gd name="connsiteY4" fmla="*/ 4871565 h 4871565"/>
              <a:gd name="connsiteX5" fmla="*/ 0 w 5640651"/>
              <a:gd name="connsiteY5" fmla="*/ 4870848 h 4871565"/>
              <a:gd name="connsiteX6" fmla="*/ 0 w 5640651"/>
              <a:gd name="connsiteY6" fmla="*/ 11510 h 4871565"/>
              <a:gd name="connsiteX0" fmla="*/ 0 w 5633768"/>
              <a:gd name="connsiteY0" fmla="*/ 11510 h 4871565"/>
              <a:gd name="connsiteX1" fmla="*/ 5633768 w 5633768"/>
              <a:gd name="connsiteY1" fmla="*/ 0 h 4871565"/>
              <a:gd name="connsiteX2" fmla="*/ 5626890 w 5633768"/>
              <a:gd name="connsiteY2" fmla="*/ 4031398 h 4871565"/>
              <a:gd name="connsiteX3" fmla="*/ 2326135 w 5633768"/>
              <a:gd name="connsiteY3" fmla="*/ 4053465 h 4871565"/>
              <a:gd name="connsiteX4" fmla="*/ 2323582 w 5633768"/>
              <a:gd name="connsiteY4" fmla="*/ 4871565 h 4871565"/>
              <a:gd name="connsiteX5" fmla="*/ 0 w 5633768"/>
              <a:gd name="connsiteY5" fmla="*/ 4870848 h 4871565"/>
              <a:gd name="connsiteX6" fmla="*/ 0 w 5633768"/>
              <a:gd name="connsiteY6" fmla="*/ 11510 h 4871565"/>
              <a:gd name="connsiteX0" fmla="*/ 0 w 5627194"/>
              <a:gd name="connsiteY0" fmla="*/ 11510 h 4871565"/>
              <a:gd name="connsiteX1" fmla="*/ 5620001 w 5627194"/>
              <a:gd name="connsiteY1" fmla="*/ 0 h 4871565"/>
              <a:gd name="connsiteX2" fmla="*/ 5626890 w 5627194"/>
              <a:gd name="connsiteY2" fmla="*/ 4031398 h 4871565"/>
              <a:gd name="connsiteX3" fmla="*/ 2326135 w 5627194"/>
              <a:gd name="connsiteY3" fmla="*/ 4053465 h 4871565"/>
              <a:gd name="connsiteX4" fmla="*/ 2323582 w 5627194"/>
              <a:gd name="connsiteY4" fmla="*/ 4871565 h 4871565"/>
              <a:gd name="connsiteX5" fmla="*/ 0 w 5627194"/>
              <a:gd name="connsiteY5" fmla="*/ 4870848 h 4871565"/>
              <a:gd name="connsiteX6" fmla="*/ 0 w 5627194"/>
              <a:gd name="connsiteY6" fmla="*/ 11510 h 4871565"/>
              <a:gd name="connsiteX0" fmla="*/ 0 w 5620001"/>
              <a:gd name="connsiteY0" fmla="*/ 11510 h 4871565"/>
              <a:gd name="connsiteX1" fmla="*/ 5620001 w 5620001"/>
              <a:gd name="connsiteY1" fmla="*/ 0 h 4871565"/>
              <a:gd name="connsiteX2" fmla="*/ 5606240 w 5620001"/>
              <a:gd name="connsiteY2" fmla="*/ 4031398 h 4871565"/>
              <a:gd name="connsiteX3" fmla="*/ 2326135 w 5620001"/>
              <a:gd name="connsiteY3" fmla="*/ 4053465 h 4871565"/>
              <a:gd name="connsiteX4" fmla="*/ 2323582 w 5620001"/>
              <a:gd name="connsiteY4" fmla="*/ 4871565 h 4871565"/>
              <a:gd name="connsiteX5" fmla="*/ 0 w 5620001"/>
              <a:gd name="connsiteY5" fmla="*/ 4870848 h 4871565"/>
              <a:gd name="connsiteX6" fmla="*/ 0 w 5620001"/>
              <a:gd name="connsiteY6" fmla="*/ 11510 h 4871565"/>
              <a:gd name="connsiteX0" fmla="*/ 0 w 5620001"/>
              <a:gd name="connsiteY0" fmla="*/ 11510 h 4871565"/>
              <a:gd name="connsiteX1" fmla="*/ 5620001 w 5620001"/>
              <a:gd name="connsiteY1" fmla="*/ 0 h 4871565"/>
              <a:gd name="connsiteX2" fmla="*/ 5613124 w 5620001"/>
              <a:gd name="connsiteY2" fmla="*/ 4050232 h 4871565"/>
              <a:gd name="connsiteX3" fmla="*/ 2326135 w 5620001"/>
              <a:gd name="connsiteY3" fmla="*/ 4053465 h 4871565"/>
              <a:gd name="connsiteX4" fmla="*/ 2323582 w 5620001"/>
              <a:gd name="connsiteY4" fmla="*/ 4871565 h 4871565"/>
              <a:gd name="connsiteX5" fmla="*/ 0 w 5620001"/>
              <a:gd name="connsiteY5" fmla="*/ 4870848 h 4871565"/>
              <a:gd name="connsiteX6" fmla="*/ 0 w 5620001"/>
              <a:gd name="connsiteY6" fmla="*/ 11510 h 4871565"/>
              <a:gd name="connsiteX0" fmla="*/ 0 w 5620001"/>
              <a:gd name="connsiteY0" fmla="*/ 11510 h 4871565"/>
              <a:gd name="connsiteX1" fmla="*/ 5620001 w 5620001"/>
              <a:gd name="connsiteY1" fmla="*/ 0 h 4871565"/>
              <a:gd name="connsiteX2" fmla="*/ 5606240 w 5620001"/>
              <a:gd name="connsiteY2" fmla="*/ 4050232 h 4871565"/>
              <a:gd name="connsiteX3" fmla="*/ 2326135 w 5620001"/>
              <a:gd name="connsiteY3" fmla="*/ 4053465 h 4871565"/>
              <a:gd name="connsiteX4" fmla="*/ 2323582 w 5620001"/>
              <a:gd name="connsiteY4" fmla="*/ 4871565 h 4871565"/>
              <a:gd name="connsiteX5" fmla="*/ 0 w 5620001"/>
              <a:gd name="connsiteY5" fmla="*/ 4870848 h 4871565"/>
              <a:gd name="connsiteX6" fmla="*/ 0 w 5620001"/>
              <a:gd name="connsiteY6" fmla="*/ 11510 h 4871565"/>
              <a:gd name="connsiteX0" fmla="*/ 0 w 5620668"/>
              <a:gd name="connsiteY0" fmla="*/ 11510 h 4871565"/>
              <a:gd name="connsiteX1" fmla="*/ 5620001 w 5620668"/>
              <a:gd name="connsiteY1" fmla="*/ 0 h 4871565"/>
              <a:gd name="connsiteX2" fmla="*/ 5620007 w 5620668"/>
              <a:gd name="connsiteY2" fmla="*/ 4050232 h 4871565"/>
              <a:gd name="connsiteX3" fmla="*/ 2326135 w 5620668"/>
              <a:gd name="connsiteY3" fmla="*/ 4053465 h 4871565"/>
              <a:gd name="connsiteX4" fmla="*/ 2323582 w 5620668"/>
              <a:gd name="connsiteY4" fmla="*/ 4871565 h 4871565"/>
              <a:gd name="connsiteX5" fmla="*/ 0 w 5620668"/>
              <a:gd name="connsiteY5" fmla="*/ 4870848 h 4871565"/>
              <a:gd name="connsiteX6" fmla="*/ 0 w 5620668"/>
              <a:gd name="connsiteY6" fmla="*/ 11510 h 4871565"/>
              <a:gd name="connsiteX0" fmla="*/ 0 w 5620668"/>
              <a:gd name="connsiteY0" fmla="*/ 11510 h 4871565"/>
              <a:gd name="connsiteX1" fmla="*/ 5620001 w 5620668"/>
              <a:gd name="connsiteY1" fmla="*/ 0 h 4871565"/>
              <a:gd name="connsiteX2" fmla="*/ 5620007 w 5620668"/>
              <a:gd name="connsiteY2" fmla="*/ 4050232 h 4871565"/>
              <a:gd name="connsiteX3" fmla="*/ 2326135 w 5620668"/>
              <a:gd name="connsiteY3" fmla="*/ 4053465 h 4871565"/>
              <a:gd name="connsiteX4" fmla="*/ 2323582 w 5620668"/>
              <a:gd name="connsiteY4" fmla="*/ 4871565 h 4871565"/>
              <a:gd name="connsiteX5" fmla="*/ 0 w 5620668"/>
              <a:gd name="connsiteY5" fmla="*/ 4870848 h 4871565"/>
              <a:gd name="connsiteX6" fmla="*/ 0 w 5620668"/>
              <a:gd name="connsiteY6" fmla="*/ 11510 h 4871565"/>
              <a:gd name="connsiteX0" fmla="*/ 0 w 5620668"/>
              <a:gd name="connsiteY0" fmla="*/ 11510 h 4871565"/>
              <a:gd name="connsiteX1" fmla="*/ 5620001 w 5620668"/>
              <a:gd name="connsiteY1" fmla="*/ 0 h 4871565"/>
              <a:gd name="connsiteX2" fmla="*/ 5620007 w 5620668"/>
              <a:gd name="connsiteY2" fmla="*/ 4050232 h 4871565"/>
              <a:gd name="connsiteX3" fmla="*/ 2326135 w 5620668"/>
              <a:gd name="connsiteY3" fmla="*/ 4053465 h 4871565"/>
              <a:gd name="connsiteX4" fmla="*/ 2323582 w 5620668"/>
              <a:gd name="connsiteY4" fmla="*/ 4871565 h 4871565"/>
              <a:gd name="connsiteX5" fmla="*/ 0 w 5620668"/>
              <a:gd name="connsiteY5" fmla="*/ 4870848 h 4871565"/>
              <a:gd name="connsiteX6" fmla="*/ 0 w 5620668"/>
              <a:gd name="connsiteY6" fmla="*/ 11510 h 4871565"/>
              <a:gd name="connsiteX0" fmla="*/ 0 w 5627194"/>
              <a:gd name="connsiteY0" fmla="*/ 11510 h 4871565"/>
              <a:gd name="connsiteX1" fmla="*/ 5620001 w 5627194"/>
              <a:gd name="connsiteY1" fmla="*/ 0 h 4871565"/>
              <a:gd name="connsiteX2" fmla="*/ 5626890 w 5627194"/>
              <a:gd name="connsiteY2" fmla="*/ 4050232 h 4871565"/>
              <a:gd name="connsiteX3" fmla="*/ 2326135 w 5627194"/>
              <a:gd name="connsiteY3" fmla="*/ 4053465 h 4871565"/>
              <a:gd name="connsiteX4" fmla="*/ 2323582 w 5627194"/>
              <a:gd name="connsiteY4" fmla="*/ 4871565 h 4871565"/>
              <a:gd name="connsiteX5" fmla="*/ 0 w 5627194"/>
              <a:gd name="connsiteY5" fmla="*/ 4870848 h 4871565"/>
              <a:gd name="connsiteX6" fmla="*/ 0 w 5627194"/>
              <a:gd name="connsiteY6" fmla="*/ 11510 h 4871565"/>
              <a:gd name="connsiteX0" fmla="*/ 0 w 5633770"/>
              <a:gd name="connsiteY0" fmla="*/ 11510 h 4871565"/>
              <a:gd name="connsiteX1" fmla="*/ 5633770 w 5633770"/>
              <a:gd name="connsiteY1" fmla="*/ 0 h 4871565"/>
              <a:gd name="connsiteX2" fmla="*/ 5626890 w 5633770"/>
              <a:gd name="connsiteY2" fmla="*/ 4050232 h 4871565"/>
              <a:gd name="connsiteX3" fmla="*/ 2326135 w 5633770"/>
              <a:gd name="connsiteY3" fmla="*/ 4053465 h 4871565"/>
              <a:gd name="connsiteX4" fmla="*/ 2323582 w 5633770"/>
              <a:gd name="connsiteY4" fmla="*/ 4871565 h 4871565"/>
              <a:gd name="connsiteX5" fmla="*/ 0 w 5633770"/>
              <a:gd name="connsiteY5" fmla="*/ 4870848 h 4871565"/>
              <a:gd name="connsiteX6" fmla="*/ 0 w 5633770"/>
              <a:gd name="connsiteY6" fmla="*/ 11510 h 4871565"/>
              <a:gd name="connsiteX0" fmla="*/ 0 w 5633770"/>
              <a:gd name="connsiteY0" fmla="*/ 11510 h 4871565"/>
              <a:gd name="connsiteX1" fmla="*/ 5633770 w 5633770"/>
              <a:gd name="connsiteY1" fmla="*/ 0 h 4871565"/>
              <a:gd name="connsiteX2" fmla="*/ 5626890 w 5633770"/>
              <a:gd name="connsiteY2" fmla="*/ 4050232 h 4871565"/>
              <a:gd name="connsiteX3" fmla="*/ 2326135 w 5633770"/>
              <a:gd name="connsiteY3" fmla="*/ 4053465 h 4871565"/>
              <a:gd name="connsiteX4" fmla="*/ 2323582 w 5633770"/>
              <a:gd name="connsiteY4" fmla="*/ 4871565 h 4871565"/>
              <a:gd name="connsiteX5" fmla="*/ 0 w 5633770"/>
              <a:gd name="connsiteY5" fmla="*/ 4870848 h 4871565"/>
              <a:gd name="connsiteX6" fmla="*/ 0 w 5633770"/>
              <a:gd name="connsiteY6" fmla="*/ 11510 h 4871565"/>
              <a:gd name="connsiteX0" fmla="*/ 0 w 5646008"/>
              <a:gd name="connsiteY0" fmla="*/ 11510 h 4871565"/>
              <a:gd name="connsiteX1" fmla="*/ 5646008 w 5646008"/>
              <a:gd name="connsiteY1" fmla="*/ 0 h 4871565"/>
              <a:gd name="connsiteX2" fmla="*/ 5626890 w 5646008"/>
              <a:gd name="connsiteY2" fmla="*/ 4050232 h 4871565"/>
              <a:gd name="connsiteX3" fmla="*/ 2326135 w 5646008"/>
              <a:gd name="connsiteY3" fmla="*/ 4053465 h 4871565"/>
              <a:gd name="connsiteX4" fmla="*/ 2323582 w 5646008"/>
              <a:gd name="connsiteY4" fmla="*/ 4871565 h 4871565"/>
              <a:gd name="connsiteX5" fmla="*/ 0 w 5646008"/>
              <a:gd name="connsiteY5" fmla="*/ 4870848 h 4871565"/>
              <a:gd name="connsiteX6" fmla="*/ 0 w 5646008"/>
              <a:gd name="connsiteY6" fmla="*/ 11510 h 4871565"/>
              <a:gd name="connsiteX0" fmla="*/ 0 w 5646008"/>
              <a:gd name="connsiteY0" fmla="*/ 11510 h 4871565"/>
              <a:gd name="connsiteX1" fmla="*/ 5646008 w 5646008"/>
              <a:gd name="connsiteY1" fmla="*/ 0 h 4871565"/>
              <a:gd name="connsiteX2" fmla="*/ 5626890 w 5646008"/>
              <a:gd name="connsiteY2" fmla="*/ 4050232 h 4871565"/>
              <a:gd name="connsiteX3" fmla="*/ 2326135 w 5646008"/>
              <a:gd name="connsiteY3" fmla="*/ 4053465 h 4871565"/>
              <a:gd name="connsiteX4" fmla="*/ 2323582 w 5646008"/>
              <a:gd name="connsiteY4" fmla="*/ 4871565 h 4871565"/>
              <a:gd name="connsiteX5" fmla="*/ 0 w 5646008"/>
              <a:gd name="connsiteY5" fmla="*/ 4870848 h 4871565"/>
              <a:gd name="connsiteX6" fmla="*/ 0 w 5646008"/>
              <a:gd name="connsiteY6" fmla="*/ 11510 h 4871565"/>
              <a:gd name="connsiteX0" fmla="*/ 0 w 5646008"/>
              <a:gd name="connsiteY0" fmla="*/ 11510 h 4871565"/>
              <a:gd name="connsiteX1" fmla="*/ 5646008 w 5646008"/>
              <a:gd name="connsiteY1" fmla="*/ 0 h 4871565"/>
              <a:gd name="connsiteX2" fmla="*/ 5635048 w 5646008"/>
              <a:gd name="connsiteY2" fmla="*/ 4050232 h 4871565"/>
              <a:gd name="connsiteX3" fmla="*/ 2326135 w 5646008"/>
              <a:gd name="connsiteY3" fmla="*/ 4053465 h 4871565"/>
              <a:gd name="connsiteX4" fmla="*/ 2323582 w 5646008"/>
              <a:gd name="connsiteY4" fmla="*/ 4871565 h 4871565"/>
              <a:gd name="connsiteX5" fmla="*/ 0 w 5646008"/>
              <a:gd name="connsiteY5" fmla="*/ 4870848 h 4871565"/>
              <a:gd name="connsiteX6" fmla="*/ 0 w 5646008"/>
              <a:gd name="connsiteY6" fmla="*/ 11510 h 4871565"/>
              <a:gd name="connsiteX0" fmla="*/ 0 w 5662325"/>
              <a:gd name="connsiteY0" fmla="*/ 11510 h 4871565"/>
              <a:gd name="connsiteX1" fmla="*/ 5662325 w 5662325"/>
              <a:gd name="connsiteY1" fmla="*/ 0 h 4871565"/>
              <a:gd name="connsiteX2" fmla="*/ 5635048 w 5662325"/>
              <a:gd name="connsiteY2" fmla="*/ 4050232 h 4871565"/>
              <a:gd name="connsiteX3" fmla="*/ 2326135 w 5662325"/>
              <a:gd name="connsiteY3" fmla="*/ 4053465 h 4871565"/>
              <a:gd name="connsiteX4" fmla="*/ 2323582 w 5662325"/>
              <a:gd name="connsiteY4" fmla="*/ 4871565 h 4871565"/>
              <a:gd name="connsiteX5" fmla="*/ 0 w 5662325"/>
              <a:gd name="connsiteY5" fmla="*/ 4870848 h 4871565"/>
              <a:gd name="connsiteX6" fmla="*/ 0 w 5662325"/>
              <a:gd name="connsiteY6" fmla="*/ 11510 h 4871565"/>
              <a:gd name="connsiteX0" fmla="*/ 0 w 5637850"/>
              <a:gd name="connsiteY0" fmla="*/ 351 h 4860406"/>
              <a:gd name="connsiteX1" fmla="*/ 5637850 w 5637850"/>
              <a:gd name="connsiteY1" fmla="*/ 0 h 4860406"/>
              <a:gd name="connsiteX2" fmla="*/ 5635048 w 5637850"/>
              <a:gd name="connsiteY2" fmla="*/ 4039073 h 4860406"/>
              <a:gd name="connsiteX3" fmla="*/ 2326135 w 5637850"/>
              <a:gd name="connsiteY3" fmla="*/ 4042306 h 4860406"/>
              <a:gd name="connsiteX4" fmla="*/ 2323582 w 5637850"/>
              <a:gd name="connsiteY4" fmla="*/ 4860406 h 4860406"/>
              <a:gd name="connsiteX5" fmla="*/ 0 w 5637850"/>
              <a:gd name="connsiteY5" fmla="*/ 4859689 h 4860406"/>
              <a:gd name="connsiteX6" fmla="*/ 0 w 5637850"/>
              <a:gd name="connsiteY6" fmla="*/ 351 h 4860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37850" h="4860406">
                <a:moveTo>
                  <a:pt x="0" y="351"/>
                </a:moveTo>
                <a:lnTo>
                  <a:pt x="5637850" y="0"/>
                </a:lnTo>
                <a:cubicBezTo>
                  <a:pt x="5635556" y="1416545"/>
                  <a:pt x="5637342" y="2622528"/>
                  <a:pt x="5635048" y="4039073"/>
                </a:cubicBezTo>
                <a:lnTo>
                  <a:pt x="2326135" y="4042306"/>
                </a:lnTo>
                <a:cubicBezTo>
                  <a:pt x="2323841" y="4291688"/>
                  <a:pt x="2325876" y="4611024"/>
                  <a:pt x="2323582" y="4860406"/>
                </a:cubicBezTo>
                <a:lnTo>
                  <a:pt x="0" y="4859689"/>
                </a:lnTo>
                <a:lnTo>
                  <a:pt x="0" y="35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68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649" y="367239"/>
            <a:ext cx="1539287" cy="24951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225"/>
              </a:lnSpc>
              <a:defRPr sz="953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27.02.2024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42" y="4334772"/>
            <a:ext cx="1402632" cy="821194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261" y="4334773"/>
            <a:ext cx="2278263" cy="821194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12" y="4334315"/>
            <a:ext cx="1937739" cy="822352"/>
          </a:xfrm>
          <a:prstGeom prst="rect">
            <a:avLst/>
          </a:prstGeom>
        </p:spPr>
      </p:pic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411760" y="3062122"/>
            <a:ext cx="5976664" cy="1272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0934" y="3790039"/>
            <a:ext cx="5245249" cy="441262"/>
          </a:xfrm>
        </p:spPr>
        <p:txBody>
          <a:bodyPr anchor="t" anchorCtr="0">
            <a:normAutofit/>
          </a:bodyPr>
          <a:lstStyle>
            <a:lvl1pPr algn="l">
              <a:lnSpc>
                <a:spcPts val="2381"/>
              </a:lnSpc>
              <a:defRPr sz="1905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00077315-1D70-4F03-A08B-B97A5ED5F43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062122"/>
            <a:ext cx="3444545" cy="63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164" userDrawn="1">
          <p15:clr>
            <a:srgbClr val="FBAE40"/>
          </p15:clr>
        </p15:guide>
        <p15:guide id="2" orient="horz" pos="77" userDrawn="1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31" userDrawn="1">
          <p15:clr>
            <a:srgbClr val="FBAE40"/>
          </p15:clr>
        </p15:guide>
        <p15:guide id="5" orient="horz" pos="386" userDrawn="1">
          <p15:clr>
            <a:srgbClr val="FBAE40"/>
          </p15:clr>
        </p15:guide>
        <p15:guide id="6" orient="horz" pos="540" userDrawn="1">
          <p15:clr>
            <a:srgbClr val="FBAE40"/>
          </p15:clr>
        </p15:guide>
        <p15:guide id="7" orient="horz" pos="694" userDrawn="1">
          <p15:clr>
            <a:srgbClr val="FBAE40"/>
          </p15:clr>
        </p15:guide>
        <p15:guide id="8" orient="horz" pos="848" userDrawn="1">
          <p15:clr>
            <a:srgbClr val="FBAE40"/>
          </p15:clr>
        </p15:guide>
        <p15:guide id="9" orient="horz" pos="1003" userDrawn="1">
          <p15:clr>
            <a:srgbClr val="FBAE40"/>
          </p15:clr>
        </p15:guide>
        <p15:guide id="10" orient="horz" pos="1157" userDrawn="1">
          <p15:clr>
            <a:srgbClr val="FBAE40"/>
          </p15:clr>
        </p15:guide>
        <p15:guide id="11" orient="horz" pos="1311" userDrawn="1">
          <p15:clr>
            <a:srgbClr val="FBAE40"/>
          </p15:clr>
        </p15:guide>
        <p15:guide id="12" orient="horz" pos="1466" userDrawn="1">
          <p15:clr>
            <a:srgbClr val="FBAE40"/>
          </p15:clr>
        </p15:guide>
        <p15:guide id="13" orient="horz" pos="1774" userDrawn="1">
          <p15:clr>
            <a:srgbClr val="FBAE40"/>
          </p15:clr>
        </p15:guide>
        <p15:guide id="14" orient="horz" pos="1929" userDrawn="1">
          <p15:clr>
            <a:srgbClr val="FBAE40"/>
          </p15:clr>
        </p15:guide>
        <p15:guide id="15" orient="horz" pos="2083" userDrawn="1">
          <p15:clr>
            <a:srgbClr val="FBAE40"/>
          </p15:clr>
        </p15:guide>
        <p15:guide id="16" orient="horz" pos="2237" userDrawn="1">
          <p15:clr>
            <a:srgbClr val="FBAE40"/>
          </p15:clr>
        </p15:guide>
        <p15:guide id="17" orient="horz" pos="2392" userDrawn="1">
          <p15:clr>
            <a:srgbClr val="FBAE40"/>
          </p15:clr>
        </p15:guide>
        <p15:guide id="18" orient="horz" pos="2546" userDrawn="1">
          <p15:clr>
            <a:srgbClr val="FBAE40"/>
          </p15:clr>
        </p15:guide>
        <p15:guide id="19" orient="horz" pos="2700" userDrawn="1">
          <p15:clr>
            <a:srgbClr val="FBAE40"/>
          </p15:clr>
        </p15:guide>
        <p15:guide id="20" orient="horz" pos="2854" userDrawn="1">
          <p15:clr>
            <a:srgbClr val="FBAE40"/>
          </p15:clr>
        </p15:guide>
        <p15:guide id="21" orient="horz" pos="3009" userDrawn="1">
          <p15:clr>
            <a:srgbClr val="FBAE40"/>
          </p15:clr>
        </p15:guide>
        <p15:guide id="22" orient="horz" pos="3163" userDrawn="1">
          <p15:clr>
            <a:srgbClr val="FBAE40"/>
          </p15:clr>
        </p15:guide>
        <p15:guide id="23" pos="358" userDrawn="1">
          <p15:clr>
            <a:srgbClr val="FBAE40"/>
          </p15:clr>
        </p15:guide>
        <p15:guide id="24" pos="552" userDrawn="1">
          <p15:clr>
            <a:srgbClr val="FBAE40"/>
          </p15:clr>
        </p15:guide>
        <p15:guide id="25" pos="747" userDrawn="1">
          <p15:clr>
            <a:srgbClr val="FBAE40"/>
          </p15:clr>
        </p15:guide>
        <p15:guide id="26" pos="941" userDrawn="1">
          <p15:clr>
            <a:srgbClr val="FBAE40"/>
          </p15:clr>
        </p15:guide>
        <p15:guide id="27" pos="1135" userDrawn="1">
          <p15:clr>
            <a:srgbClr val="FBAE40"/>
          </p15:clr>
        </p15:guide>
        <p15:guide id="28" pos="1328" userDrawn="1">
          <p15:clr>
            <a:srgbClr val="FBAE40"/>
          </p15:clr>
        </p15:guide>
        <p15:guide id="29" pos="1522" userDrawn="1">
          <p15:clr>
            <a:srgbClr val="FBAE40"/>
          </p15:clr>
        </p15:guide>
        <p15:guide id="30" pos="1716" userDrawn="1">
          <p15:clr>
            <a:srgbClr val="FBAE40"/>
          </p15:clr>
        </p15:guide>
        <p15:guide id="31" pos="1911" userDrawn="1">
          <p15:clr>
            <a:srgbClr val="FBAE40"/>
          </p15:clr>
        </p15:guide>
        <p15:guide id="32" pos="2104" userDrawn="1">
          <p15:clr>
            <a:srgbClr val="FBAE40"/>
          </p15:clr>
        </p15:guide>
        <p15:guide id="33" pos="2298" userDrawn="1">
          <p15:clr>
            <a:srgbClr val="FBAE40"/>
          </p15:clr>
        </p15:guide>
        <p15:guide id="34" pos="2492" userDrawn="1">
          <p15:clr>
            <a:srgbClr val="FBAE40"/>
          </p15:clr>
        </p15:guide>
        <p15:guide id="35" pos="2686" userDrawn="1">
          <p15:clr>
            <a:srgbClr val="FBAE40"/>
          </p15:clr>
        </p15:guide>
        <p15:guide id="36" pos="2880" userDrawn="1">
          <p15:clr>
            <a:srgbClr val="FBAE40"/>
          </p15:clr>
        </p15:guide>
        <p15:guide id="37" pos="3074" userDrawn="1">
          <p15:clr>
            <a:srgbClr val="FBAE40"/>
          </p15:clr>
        </p15:guide>
        <p15:guide id="38" pos="3268" userDrawn="1">
          <p15:clr>
            <a:srgbClr val="FBAE40"/>
          </p15:clr>
        </p15:guide>
        <p15:guide id="39" pos="3462" userDrawn="1">
          <p15:clr>
            <a:srgbClr val="FBAE40"/>
          </p15:clr>
        </p15:guide>
        <p15:guide id="40" pos="3656" userDrawn="1">
          <p15:clr>
            <a:srgbClr val="FBAE40"/>
          </p15:clr>
        </p15:guide>
        <p15:guide id="41" pos="3849" userDrawn="1">
          <p15:clr>
            <a:srgbClr val="FBAE40"/>
          </p15:clr>
        </p15:guide>
        <p15:guide id="42" pos="4044" userDrawn="1">
          <p15:clr>
            <a:srgbClr val="FBAE40"/>
          </p15:clr>
        </p15:guide>
        <p15:guide id="43" pos="4238" userDrawn="1">
          <p15:clr>
            <a:srgbClr val="FBAE40"/>
          </p15:clr>
        </p15:guide>
        <p15:guide id="44" pos="4432" userDrawn="1">
          <p15:clr>
            <a:srgbClr val="FBAE40"/>
          </p15:clr>
        </p15:guide>
        <p15:guide id="45" pos="4625" userDrawn="1">
          <p15:clr>
            <a:srgbClr val="FBAE40"/>
          </p15:clr>
        </p15:guide>
        <p15:guide id="46" pos="4819" userDrawn="1">
          <p15:clr>
            <a:srgbClr val="FBAE40"/>
          </p15:clr>
        </p15:guide>
        <p15:guide id="47" pos="5013" userDrawn="1">
          <p15:clr>
            <a:srgbClr val="FBAE40"/>
          </p15:clr>
        </p15:guide>
        <p15:guide id="48" pos="5208" userDrawn="1">
          <p15:clr>
            <a:srgbClr val="FBAE40"/>
          </p15:clr>
        </p15:guide>
        <p15:guide id="49" pos="5402" userDrawn="1">
          <p15:clr>
            <a:srgbClr val="FBAE40"/>
          </p15:clr>
        </p15:guide>
        <p15:guide id="50" pos="5595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416677" y="3062122"/>
            <a:ext cx="6154381" cy="14693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2943" y="0"/>
            <a:ext cx="5850420" cy="3306227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45924 w 6835775"/>
              <a:gd name="connsiteY3" fmla="*/ 4519230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40726"/>
              <a:gd name="connsiteY0" fmla="*/ 0 h 4859338"/>
              <a:gd name="connsiteX1" fmla="*/ 6835775 w 6840726"/>
              <a:gd name="connsiteY1" fmla="*/ 0 h 4859338"/>
              <a:gd name="connsiteX2" fmla="*/ 6840726 w 6840726"/>
              <a:gd name="connsiteY2" fmla="*/ 4513008 h 4859338"/>
              <a:gd name="connsiteX3" fmla="*/ 2145924 w 6840726"/>
              <a:gd name="connsiteY3" fmla="*/ 4519230 h 4859338"/>
              <a:gd name="connsiteX4" fmla="*/ 2155824 w 6840726"/>
              <a:gd name="connsiteY4" fmla="*/ 4859338 h 4859338"/>
              <a:gd name="connsiteX5" fmla="*/ 0 w 6840726"/>
              <a:gd name="connsiteY5" fmla="*/ 4859338 h 4859338"/>
              <a:gd name="connsiteX6" fmla="*/ 0 w 6840726"/>
              <a:gd name="connsiteY6" fmla="*/ 0 h 4859338"/>
              <a:gd name="connsiteX0" fmla="*/ 0 w 6840726"/>
              <a:gd name="connsiteY0" fmla="*/ 0 h 4859338"/>
              <a:gd name="connsiteX1" fmla="*/ 6835775 w 6840726"/>
              <a:gd name="connsiteY1" fmla="*/ 0 h 4859338"/>
              <a:gd name="connsiteX2" fmla="*/ 6840726 w 6840726"/>
              <a:gd name="connsiteY2" fmla="*/ 4513008 h 4859338"/>
              <a:gd name="connsiteX3" fmla="*/ 2155825 w 6840726"/>
              <a:gd name="connsiteY3" fmla="*/ 4519230 h 4859338"/>
              <a:gd name="connsiteX4" fmla="*/ 2155824 w 6840726"/>
              <a:gd name="connsiteY4" fmla="*/ 4859338 h 4859338"/>
              <a:gd name="connsiteX5" fmla="*/ 0 w 6840726"/>
              <a:gd name="connsiteY5" fmla="*/ 4859338 h 4859338"/>
              <a:gd name="connsiteX6" fmla="*/ 0 w 6840726"/>
              <a:gd name="connsiteY6" fmla="*/ 0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40726" h="4859338">
                <a:moveTo>
                  <a:pt x="0" y="0"/>
                </a:moveTo>
                <a:lnTo>
                  <a:pt x="6835775" y="0"/>
                </a:lnTo>
                <a:cubicBezTo>
                  <a:pt x="6837425" y="1504336"/>
                  <a:pt x="6839076" y="3008672"/>
                  <a:pt x="6840726" y="4513008"/>
                </a:cubicBezTo>
                <a:lnTo>
                  <a:pt x="2155825" y="4519230"/>
                </a:lnTo>
                <a:cubicBezTo>
                  <a:pt x="2155825" y="4632599"/>
                  <a:pt x="2155824" y="4745969"/>
                  <a:pt x="2155824" y="4859338"/>
                </a:cubicBezTo>
                <a:lnTo>
                  <a:pt x="0" y="485933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68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339901" y="3062122"/>
            <a:ext cx="3079227" cy="244527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416678" y="3062122"/>
            <a:ext cx="923225" cy="2441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24871" y="3535097"/>
            <a:ext cx="5542066" cy="898396"/>
          </a:xfrm>
        </p:spPr>
        <p:txBody>
          <a:bodyPr anchor="t" anchorCtr="0">
            <a:normAutofit/>
          </a:bodyPr>
          <a:lstStyle>
            <a:lvl1pPr algn="l">
              <a:lnSpc>
                <a:spcPts val="2381"/>
              </a:lnSpc>
              <a:defRPr sz="1905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5" userDrawn="1">
          <p15:clr>
            <a:srgbClr val="FBAE40"/>
          </p15:clr>
        </p15:guide>
        <p15:guide id="2" orient="horz" pos="77" userDrawn="1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31" userDrawn="1">
          <p15:clr>
            <a:srgbClr val="FBAE40"/>
          </p15:clr>
        </p15:guide>
        <p15:guide id="5" orient="horz" pos="386" userDrawn="1">
          <p15:clr>
            <a:srgbClr val="FBAE40"/>
          </p15:clr>
        </p15:guide>
        <p15:guide id="6" orient="horz" pos="540" userDrawn="1">
          <p15:clr>
            <a:srgbClr val="FBAE40"/>
          </p15:clr>
        </p15:guide>
        <p15:guide id="7" orient="horz" pos="694" userDrawn="1">
          <p15:clr>
            <a:srgbClr val="FBAE40"/>
          </p15:clr>
        </p15:guide>
        <p15:guide id="8" orient="horz" pos="848" userDrawn="1">
          <p15:clr>
            <a:srgbClr val="FBAE40"/>
          </p15:clr>
        </p15:guide>
        <p15:guide id="9" orient="horz" pos="1003" userDrawn="1">
          <p15:clr>
            <a:srgbClr val="FBAE40"/>
          </p15:clr>
        </p15:guide>
        <p15:guide id="10" orient="horz" pos="1157" userDrawn="1">
          <p15:clr>
            <a:srgbClr val="FBAE40"/>
          </p15:clr>
        </p15:guide>
        <p15:guide id="11" orient="horz" pos="1311" userDrawn="1">
          <p15:clr>
            <a:srgbClr val="FBAE40"/>
          </p15:clr>
        </p15:guide>
        <p15:guide id="12" orient="horz" pos="1466" userDrawn="1">
          <p15:clr>
            <a:srgbClr val="FBAE40"/>
          </p15:clr>
        </p15:guide>
        <p15:guide id="13" orient="horz" pos="1774" userDrawn="1">
          <p15:clr>
            <a:srgbClr val="FBAE40"/>
          </p15:clr>
        </p15:guide>
        <p15:guide id="14" orient="horz" pos="1929" userDrawn="1">
          <p15:clr>
            <a:srgbClr val="FBAE40"/>
          </p15:clr>
        </p15:guide>
        <p15:guide id="15" orient="horz" pos="2083" userDrawn="1">
          <p15:clr>
            <a:srgbClr val="FBAE40"/>
          </p15:clr>
        </p15:guide>
        <p15:guide id="16" orient="horz" pos="2237" userDrawn="1">
          <p15:clr>
            <a:srgbClr val="FBAE40"/>
          </p15:clr>
        </p15:guide>
        <p15:guide id="17" orient="horz" pos="2392" userDrawn="1">
          <p15:clr>
            <a:srgbClr val="FBAE40"/>
          </p15:clr>
        </p15:guide>
        <p15:guide id="18" orient="horz" pos="2546" userDrawn="1">
          <p15:clr>
            <a:srgbClr val="FBAE40"/>
          </p15:clr>
        </p15:guide>
        <p15:guide id="19" orient="horz" pos="2700" userDrawn="1">
          <p15:clr>
            <a:srgbClr val="FBAE40"/>
          </p15:clr>
        </p15:guide>
        <p15:guide id="20" orient="horz" pos="2854" userDrawn="1">
          <p15:clr>
            <a:srgbClr val="FBAE40"/>
          </p15:clr>
        </p15:guide>
        <p15:guide id="21" orient="horz" pos="3009" userDrawn="1">
          <p15:clr>
            <a:srgbClr val="FBAE40"/>
          </p15:clr>
        </p15:guide>
        <p15:guide id="22" orient="horz" pos="3163" userDrawn="1">
          <p15:clr>
            <a:srgbClr val="FBAE40"/>
          </p15:clr>
        </p15:guide>
        <p15:guide id="23" pos="358" userDrawn="1">
          <p15:clr>
            <a:srgbClr val="FBAE40"/>
          </p15:clr>
        </p15:guide>
        <p15:guide id="24" pos="552" userDrawn="1">
          <p15:clr>
            <a:srgbClr val="FBAE40"/>
          </p15:clr>
        </p15:guide>
        <p15:guide id="25" pos="747" userDrawn="1">
          <p15:clr>
            <a:srgbClr val="FBAE40"/>
          </p15:clr>
        </p15:guide>
        <p15:guide id="26" pos="941" userDrawn="1">
          <p15:clr>
            <a:srgbClr val="FBAE40"/>
          </p15:clr>
        </p15:guide>
        <p15:guide id="27" pos="1135" userDrawn="1">
          <p15:clr>
            <a:srgbClr val="FBAE40"/>
          </p15:clr>
        </p15:guide>
        <p15:guide id="28" pos="1328" userDrawn="1">
          <p15:clr>
            <a:srgbClr val="FBAE40"/>
          </p15:clr>
        </p15:guide>
        <p15:guide id="29" pos="1522" userDrawn="1">
          <p15:clr>
            <a:srgbClr val="FBAE40"/>
          </p15:clr>
        </p15:guide>
        <p15:guide id="30" pos="1716" userDrawn="1">
          <p15:clr>
            <a:srgbClr val="FBAE40"/>
          </p15:clr>
        </p15:guide>
        <p15:guide id="31" pos="1911" userDrawn="1">
          <p15:clr>
            <a:srgbClr val="FBAE40"/>
          </p15:clr>
        </p15:guide>
        <p15:guide id="32" pos="2104" userDrawn="1">
          <p15:clr>
            <a:srgbClr val="FBAE40"/>
          </p15:clr>
        </p15:guide>
        <p15:guide id="33" pos="2298" userDrawn="1">
          <p15:clr>
            <a:srgbClr val="FBAE40"/>
          </p15:clr>
        </p15:guide>
        <p15:guide id="34" pos="2492" userDrawn="1">
          <p15:clr>
            <a:srgbClr val="FBAE40"/>
          </p15:clr>
        </p15:guide>
        <p15:guide id="35" pos="2686" userDrawn="1">
          <p15:clr>
            <a:srgbClr val="FBAE40"/>
          </p15:clr>
        </p15:guide>
        <p15:guide id="36" pos="2880" userDrawn="1">
          <p15:clr>
            <a:srgbClr val="FBAE40"/>
          </p15:clr>
        </p15:guide>
        <p15:guide id="37" pos="3074" userDrawn="1">
          <p15:clr>
            <a:srgbClr val="FBAE40"/>
          </p15:clr>
        </p15:guide>
        <p15:guide id="38" pos="3268" userDrawn="1">
          <p15:clr>
            <a:srgbClr val="FBAE40"/>
          </p15:clr>
        </p15:guide>
        <p15:guide id="39" pos="3462" userDrawn="1">
          <p15:clr>
            <a:srgbClr val="FBAE40"/>
          </p15:clr>
        </p15:guide>
        <p15:guide id="40" pos="3656" userDrawn="1">
          <p15:clr>
            <a:srgbClr val="FBAE40"/>
          </p15:clr>
        </p15:guide>
        <p15:guide id="41" pos="3849" userDrawn="1">
          <p15:clr>
            <a:srgbClr val="FBAE40"/>
          </p15:clr>
        </p15:guide>
        <p15:guide id="42" pos="4044" userDrawn="1">
          <p15:clr>
            <a:srgbClr val="FBAE40"/>
          </p15:clr>
        </p15:guide>
        <p15:guide id="43" pos="4238" userDrawn="1">
          <p15:clr>
            <a:srgbClr val="FBAE40"/>
          </p15:clr>
        </p15:guide>
        <p15:guide id="44" pos="4432" userDrawn="1">
          <p15:clr>
            <a:srgbClr val="FBAE40"/>
          </p15:clr>
        </p15:guide>
        <p15:guide id="45" pos="4625" userDrawn="1">
          <p15:clr>
            <a:srgbClr val="FBAE40"/>
          </p15:clr>
        </p15:guide>
        <p15:guide id="46" pos="4819" userDrawn="1">
          <p15:clr>
            <a:srgbClr val="FBAE40"/>
          </p15:clr>
        </p15:guide>
        <p15:guide id="47" pos="5013" userDrawn="1">
          <p15:clr>
            <a:srgbClr val="FBAE40"/>
          </p15:clr>
        </p15:guide>
        <p15:guide id="48" pos="5208" userDrawn="1">
          <p15:clr>
            <a:srgbClr val="FBAE40"/>
          </p15:clr>
        </p15:guide>
        <p15:guide id="49" pos="5402" userDrawn="1">
          <p15:clr>
            <a:srgbClr val="FBAE40"/>
          </p15:clr>
        </p15:guide>
        <p15:guide id="50" pos="559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7389" y="1347054"/>
            <a:ext cx="3540668" cy="3184221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5942" y="1346902"/>
            <a:ext cx="3540668" cy="31843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612237"/>
            <a:ext cx="3694610" cy="734818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9" y="1347054"/>
            <a:ext cx="3694937" cy="318421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612425"/>
            <a:ext cx="4264485" cy="3918839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680"/>
            </a:lvl1pPr>
          </a:lstStyle>
          <a:p>
            <a:r>
              <a:rPr lang="pl-PL" dirty="0"/>
              <a:t>Kliknij ikonę, aby dodać</a:t>
            </a:r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7342649" y="5021448"/>
            <a:ext cx="924287" cy="1220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7389" y="1347054"/>
            <a:ext cx="3540668" cy="3184221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5942" y="1346902"/>
            <a:ext cx="3540668" cy="31843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7342649" y="5021448"/>
            <a:ext cx="924287" cy="1220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7064" y="612237"/>
            <a:ext cx="7389546" cy="73481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390" y="1347054"/>
            <a:ext cx="7389547" cy="31842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877359" y="0"/>
            <a:ext cx="924287" cy="1220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1801646" y="0"/>
            <a:ext cx="6464963" cy="1220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42353" y="4776201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68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7342649" y="5021448"/>
            <a:ext cx="924287" cy="1220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685804" rtl="0" eaLnBrk="1" latinLnBrk="0" hangingPunct="1">
        <a:lnSpc>
          <a:spcPts val="2449"/>
        </a:lnSpc>
        <a:spcBef>
          <a:spcPct val="0"/>
        </a:spcBef>
        <a:buNone/>
        <a:defRPr sz="1905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171451" indent="-171451" algn="l" defTabSz="685804" rtl="0" eaLnBrk="1" latinLnBrk="0" hangingPunct="1">
        <a:lnSpc>
          <a:spcPts val="1633"/>
        </a:lnSpc>
        <a:spcBef>
          <a:spcPts val="750"/>
        </a:spcBef>
        <a:buClr>
          <a:schemeClr val="accent1"/>
        </a:buClr>
        <a:buFontTx/>
        <a:buBlip>
          <a:blip r:embed="rId12"/>
        </a:buBlip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514353" indent="-171451" algn="l" defTabSz="685804" rtl="0" eaLnBrk="1" latinLnBrk="0" hangingPunct="1">
        <a:lnSpc>
          <a:spcPts val="1633"/>
        </a:lnSpc>
        <a:spcBef>
          <a:spcPts val="375"/>
        </a:spcBef>
        <a:buFontTx/>
        <a:buBlip>
          <a:blip r:embed="rId13"/>
        </a:buBlip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857256" indent="-171451" algn="l" defTabSz="685804" rtl="0" eaLnBrk="1" latinLnBrk="0" hangingPunct="1">
        <a:lnSpc>
          <a:spcPts val="1633"/>
        </a:lnSpc>
        <a:spcBef>
          <a:spcPts val="375"/>
        </a:spcBef>
        <a:buFontTx/>
        <a:buBlip>
          <a:blip r:embed="rId14"/>
        </a:buBlip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200158" indent="-171451" algn="l" defTabSz="685804" rtl="0" eaLnBrk="1" latinLnBrk="0" hangingPunct="1">
        <a:lnSpc>
          <a:spcPts val="1633"/>
        </a:lnSpc>
        <a:spcBef>
          <a:spcPts val="375"/>
        </a:spcBef>
        <a:buFont typeface="Arial" panose="020B0604020202020204" pitchFamily="34" charset="0"/>
        <a:buChar char="•"/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1543060" indent="-171451" algn="l" defTabSz="685804" rtl="0" eaLnBrk="1" latinLnBrk="0" hangingPunct="1">
        <a:lnSpc>
          <a:spcPts val="1633"/>
        </a:lnSpc>
        <a:spcBef>
          <a:spcPts val="375"/>
        </a:spcBef>
        <a:buFont typeface="Arial" panose="020B0604020202020204" pitchFamily="34" charset="0"/>
        <a:buChar char="•"/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1885963" indent="-171451" algn="l" defTabSz="6858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65" indent="-171451" algn="l" defTabSz="6858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67" indent="-171451" algn="l" defTabSz="6858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69" indent="-171451" algn="l" defTabSz="6858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3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4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7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9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11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13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16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18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65" userDrawn="1">
          <p15:clr>
            <a:srgbClr val="F26B43"/>
          </p15:clr>
        </p15:guide>
        <p15:guide id="2" pos="358" userDrawn="1">
          <p15:clr>
            <a:srgbClr val="F26B43"/>
          </p15:clr>
        </p15:guide>
        <p15:guide id="3" pos="552" userDrawn="1">
          <p15:clr>
            <a:srgbClr val="F26B43"/>
          </p15:clr>
        </p15:guide>
        <p15:guide id="4" pos="747" userDrawn="1">
          <p15:clr>
            <a:srgbClr val="F26B43"/>
          </p15:clr>
        </p15:guide>
        <p15:guide id="5" pos="941" userDrawn="1">
          <p15:clr>
            <a:srgbClr val="F26B43"/>
          </p15:clr>
        </p15:guide>
        <p15:guide id="6" pos="1135" userDrawn="1">
          <p15:clr>
            <a:srgbClr val="F26B43"/>
          </p15:clr>
        </p15:guide>
        <p15:guide id="7" pos="1328" userDrawn="1">
          <p15:clr>
            <a:srgbClr val="F26B43"/>
          </p15:clr>
        </p15:guide>
        <p15:guide id="8" pos="1522" userDrawn="1">
          <p15:clr>
            <a:srgbClr val="F26B43"/>
          </p15:clr>
        </p15:guide>
        <p15:guide id="9" pos="1716" userDrawn="1">
          <p15:clr>
            <a:srgbClr val="F26B43"/>
          </p15:clr>
        </p15:guide>
        <p15:guide id="10" pos="1911" userDrawn="1">
          <p15:clr>
            <a:srgbClr val="F26B43"/>
          </p15:clr>
        </p15:guide>
        <p15:guide id="11" pos="2104" userDrawn="1">
          <p15:clr>
            <a:srgbClr val="F26B43"/>
          </p15:clr>
        </p15:guide>
        <p15:guide id="12" pos="2298" userDrawn="1">
          <p15:clr>
            <a:srgbClr val="F26B43"/>
          </p15:clr>
        </p15:guide>
        <p15:guide id="13" pos="2492" userDrawn="1">
          <p15:clr>
            <a:srgbClr val="F26B43"/>
          </p15:clr>
        </p15:guide>
        <p15:guide id="14" pos="2686" userDrawn="1">
          <p15:clr>
            <a:srgbClr val="F26B43"/>
          </p15:clr>
        </p15:guide>
        <p15:guide id="15" pos="2880" userDrawn="1">
          <p15:clr>
            <a:srgbClr val="F26B43"/>
          </p15:clr>
        </p15:guide>
        <p15:guide id="16" pos="3074" userDrawn="1">
          <p15:clr>
            <a:srgbClr val="F26B43"/>
          </p15:clr>
        </p15:guide>
        <p15:guide id="17" pos="3268" userDrawn="1">
          <p15:clr>
            <a:srgbClr val="F26B43"/>
          </p15:clr>
        </p15:guide>
        <p15:guide id="18" pos="3462" userDrawn="1">
          <p15:clr>
            <a:srgbClr val="F26B43"/>
          </p15:clr>
        </p15:guide>
        <p15:guide id="19" pos="3656" userDrawn="1">
          <p15:clr>
            <a:srgbClr val="F26B43"/>
          </p15:clr>
        </p15:guide>
        <p15:guide id="20" pos="3849" userDrawn="1">
          <p15:clr>
            <a:srgbClr val="F26B43"/>
          </p15:clr>
        </p15:guide>
        <p15:guide id="21" pos="4044" userDrawn="1">
          <p15:clr>
            <a:srgbClr val="F26B43"/>
          </p15:clr>
        </p15:guide>
        <p15:guide id="22" pos="4238" userDrawn="1">
          <p15:clr>
            <a:srgbClr val="F26B43"/>
          </p15:clr>
        </p15:guide>
        <p15:guide id="23" pos="4432" userDrawn="1">
          <p15:clr>
            <a:srgbClr val="F26B43"/>
          </p15:clr>
        </p15:guide>
        <p15:guide id="24" pos="4625" userDrawn="1">
          <p15:clr>
            <a:srgbClr val="F26B43"/>
          </p15:clr>
        </p15:guide>
        <p15:guide id="25" pos="4819" userDrawn="1">
          <p15:clr>
            <a:srgbClr val="F26B43"/>
          </p15:clr>
        </p15:guide>
        <p15:guide id="26" pos="5013" userDrawn="1">
          <p15:clr>
            <a:srgbClr val="F26B43"/>
          </p15:clr>
        </p15:guide>
        <p15:guide id="27" pos="5208" userDrawn="1">
          <p15:clr>
            <a:srgbClr val="F26B43"/>
          </p15:clr>
        </p15:guide>
        <p15:guide id="28" pos="5402" userDrawn="1">
          <p15:clr>
            <a:srgbClr val="F26B43"/>
          </p15:clr>
        </p15:guide>
        <p15:guide id="29" pos="5595" userDrawn="1">
          <p15:clr>
            <a:srgbClr val="F26B43"/>
          </p15:clr>
        </p15:guide>
        <p15:guide id="30" orient="horz" pos="77" userDrawn="1">
          <p15:clr>
            <a:srgbClr val="F26B43"/>
          </p15:clr>
        </p15:guide>
        <p15:guide id="31" orient="horz" pos="231" userDrawn="1">
          <p15:clr>
            <a:srgbClr val="F26B43"/>
          </p15:clr>
        </p15:guide>
        <p15:guide id="32" orient="horz" pos="386" userDrawn="1">
          <p15:clr>
            <a:srgbClr val="F26B43"/>
          </p15:clr>
        </p15:guide>
        <p15:guide id="33" orient="horz" pos="540" userDrawn="1">
          <p15:clr>
            <a:srgbClr val="F26B43"/>
          </p15:clr>
        </p15:guide>
        <p15:guide id="34" orient="horz" pos="694" userDrawn="1">
          <p15:clr>
            <a:srgbClr val="F26B43"/>
          </p15:clr>
        </p15:guide>
        <p15:guide id="35" orient="horz" pos="848" userDrawn="1">
          <p15:clr>
            <a:srgbClr val="F26B43"/>
          </p15:clr>
        </p15:guide>
        <p15:guide id="36" orient="horz" pos="1003" userDrawn="1">
          <p15:clr>
            <a:srgbClr val="F26B43"/>
          </p15:clr>
        </p15:guide>
        <p15:guide id="37" orient="horz" pos="1157" userDrawn="1">
          <p15:clr>
            <a:srgbClr val="F26B43"/>
          </p15:clr>
        </p15:guide>
        <p15:guide id="38" orient="horz" pos="1311" userDrawn="1">
          <p15:clr>
            <a:srgbClr val="F26B43"/>
          </p15:clr>
        </p15:guide>
        <p15:guide id="39" orient="horz" pos="1466" userDrawn="1">
          <p15:clr>
            <a:srgbClr val="F26B43"/>
          </p15:clr>
        </p15:guide>
        <p15:guide id="40" orient="horz" pos="1620" userDrawn="1">
          <p15:clr>
            <a:srgbClr val="F26B43"/>
          </p15:clr>
        </p15:guide>
        <p15:guide id="41" orient="horz" pos="1774" userDrawn="1">
          <p15:clr>
            <a:srgbClr val="F26B43"/>
          </p15:clr>
        </p15:guide>
        <p15:guide id="42" orient="horz" pos="1929" userDrawn="1">
          <p15:clr>
            <a:srgbClr val="F26B43"/>
          </p15:clr>
        </p15:guide>
        <p15:guide id="43" orient="horz" pos="2083" userDrawn="1">
          <p15:clr>
            <a:srgbClr val="F26B43"/>
          </p15:clr>
        </p15:guide>
        <p15:guide id="44" orient="horz" pos="2237" userDrawn="1">
          <p15:clr>
            <a:srgbClr val="F26B43"/>
          </p15:clr>
        </p15:guide>
        <p15:guide id="45" orient="horz" pos="2392" userDrawn="1">
          <p15:clr>
            <a:srgbClr val="F26B43"/>
          </p15:clr>
        </p15:guide>
        <p15:guide id="46" orient="horz" pos="2546" userDrawn="1">
          <p15:clr>
            <a:srgbClr val="F26B43"/>
          </p15:clr>
        </p15:guide>
        <p15:guide id="47" orient="horz" pos="2700" userDrawn="1">
          <p15:clr>
            <a:srgbClr val="F26B43"/>
          </p15:clr>
        </p15:guide>
        <p15:guide id="48" orient="horz" pos="2854" userDrawn="1">
          <p15:clr>
            <a:srgbClr val="F26B43"/>
          </p15:clr>
        </p15:guide>
        <p15:guide id="49" orient="horz" pos="3009" userDrawn="1">
          <p15:clr>
            <a:srgbClr val="F26B43"/>
          </p15:clr>
        </p15:guide>
        <p15:guide id="50" orient="horz" pos="316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13" Type="http://schemas.openxmlformats.org/officeDocument/2006/relationships/diagramColors" Target="../diagrams/colors3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2.xml"/><Relationship Id="rId12" Type="http://schemas.openxmlformats.org/officeDocument/2006/relationships/diagramQuickStyle" Target="../diagrams/quickStyl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2.xml"/><Relationship Id="rId11" Type="http://schemas.openxmlformats.org/officeDocument/2006/relationships/diagramLayout" Target="../diagrams/layout3.xml"/><Relationship Id="rId5" Type="http://schemas.openxmlformats.org/officeDocument/2006/relationships/diagramData" Target="../diagrams/data2.xml"/><Relationship Id="rId10" Type="http://schemas.openxmlformats.org/officeDocument/2006/relationships/diagramData" Target="../diagrams/data3.xml"/><Relationship Id="rId4" Type="http://schemas.openxmlformats.org/officeDocument/2006/relationships/image" Target="../media/image3.png"/><Relationship Id="rId9" Type="http://schemas.microsoft.com/office/2007/relationships/diagramDrawing" Target="../diagrams/drawing2.xml"/><Relationship Id="rId14" Type="http://schemas.microsoft.com/office/2007/relationships/diagramDrawing" Target="../diagrams/drawing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27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13" Type="http://schemas.openxmlformats.org/officeDocument/2006/relationships/diagramLayout" Target="../diagrams/layout12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12" Type="http://schemas.openxmlformats.org/officeDocument/2006/relationships/diagramData" Target="../diagrams/data12.xml"/><Relationship Id="rId2" Type="http://schemas.openxmlformats.org/officeDocument/2006/relationships/diagramData" Target="../diagrams/data10.xml"/><Relationship Id="rId16" Type="http://schemas.microsoft.com/office/2007/relationships/diagramDrawing" Target="../diagrams/drawing1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5" Type="http://schemas.openxmlformats.org/officeDocument/2006/relationships/diagramColors" Target="../diagrams/colors12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Relationship Id="rId1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13" Type="http://schemas.openxmlformats.org/officeDocument/2006/relationships/diagramLayout" Target="../diagrams/layout15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diagramData" Target="../diagrams/data15.xml"/><Relationship Id="rId2" Type="http://schemas.openxmlformats.org/officeDocument/2006/relationships/diagramData" Target="../diagrams/data13.xml"/><Relationship Id="rId16" Type="http://schemas.microsoft.com/office/2007/relationships/diagramDrawing" Target="../diagrams/drawing1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5" Type="http://schemas.openxmlformats.org/officeDocument/2006/relationships/diagramColors" Target="../diagrams/colors15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Relationship Id="rId14" Type="http://schemas.openxmlformats.org/officeDocument/2006/relationships/diagramQuickStyle" Target="../diagrams/quickStyle1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8.xml"/><Relationship Id="rId7" Type="http://schemas.openxmlformats.org/officeDocument/2006/relationships/image" Target="../media/image1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8.xml"/><Relationship Id="rId11" Type="http://schemas.openxmlformats.org/officeDocument/2006/relationships/image" Target="../media/image26.png"/><Relationship Id="rId5" Type="http://schemas.openxmlformats.org/officeDocument/2006/relationships/diagramColors" Target="../diagrams/colors18.xml"/><Relationship Id="rId10" Type="http://schemas.openxmlformats.org/officeDocument/2006/relationships/image" Target="../media/image29.png"/><Relationship Id="rId4" Type="http://schemas.openxmlformats.org/officeDocument/2006/relationships/diagramQuickStyle" Target="../diagrams/quickStyle18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9.xml"/><Relationship Id="rId7" Type="http://schemas.openxmlformats.org/officeDocument/2006/relationships/image" Target="../media/image1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Relationship Id="rId9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0.xml"/><Relationship Id="rId7" Type="http://schemas.openxmlformats.org/officeDocument/2006/relationships/image" Target="../media/image1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Relationship Id="rId9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1.xml"/><Relationship Id="rId7" Type="http://schemas.openxmlformats.org/officeDocument/2006/relationships/image" Target="../media/image1.pn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Relationship Id="rId9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2.xml"/><Relationship Id="rId7" Type="http://schemas.openxmlformats.org/officeDocument/2006/relationships/image" Target="../media/image1.pn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Relationship Id="rId9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3.xml"/><Relationship Id="rId7" Type="http://schemas.openxmlformats.org/officeDocument/2006/relationships/image" Target="../media/image1.pn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Relationship Id="rId9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diagramColors" Target="../diagrams/colors25.xml"/><Relationship Id="rId3" Type="http://schemas.openxmlformats.org/officeDocument/2006/relationships/diagramLayout" Target="../diagrams/layout24.xml"/><Relationship Id="rId7" Type="http://schemas.openxmlformats.org/officeDocument/2006/relationships/image" Target="../media/image1.png"/><Relationship Id="rId12" Type="http://schemas.openxmlformats.org/officeDocument/2006/relationships/diagramQuickStyle" Target="../diagrams/quickStyle25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4.xml"/><Relationship Id="rId11" Type="http://schemas.openxmlformats.org/officeDocument/2006/relationships/diagramLayout" Target="../diagrams/layout25.xml"/><Relationship Id="rId5" Type="http://schemas.openxmlformats.org/officeDocument/2006/relationships/diagramColors" Target="../diagrams/colors24.xml"/><Relationship Id="rId10" Type="http://schemas.openxmlformats.org/officeDocument/2006/relationships/diagramData" Target="../diagrams/data25.xml"/><Relationship Id="rId4" Type="http://schemas.openxmlformats.org/officeDocument/2006/relationships/diagramQuickStyle" Target="../diagrams/quickStyle24.xml"/><Relationship Id="rId9" Type="http://schemas.openxmlformats.org/officeDocument/2006/relationships/image" Target="../media/image3.png"/><Relationship Id="rId14" Type="http://schemas.microsoft.com/office/2007/relationships/diagramDrawing" Target="../diagrams/drawing2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26.xml"/><Relationship Id="rId7" Type="http://schemas.openxmlformats.org/officeDocument/2006/relationships/image" Target="../media/image30.png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10" Type="http://schemas.openxmlformats.org/officeDocument/2006/relationships/image" Target="../media/image3.png"/><Relationship Id="rId4" Type="http://schemas.openxmlformats.org/officeDocument/2006/relationships/diagramQuickStyle" Target="../diagrams/quickStyle26.xml"/><Relationship Id="rId9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8.xml"/><Relationship Id="rId3" Type="http://schemas.openxmlformats.org/officeDocument/2006/relationships/diagramLayout" Target="../diagrams/layout27.xml"/><Relationship Id="rId7" Type="http://schemas.openxmlformats.org/officeDocument/2006/relationships/diagramData" Target="../diagrams/data28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7.xml"/><Relationship Id="rId11" Type="http://schemas.microsoft.com/office/2007/relationships/diagramDrawing" Target="../diagrams/drawing28.xml"/><Relationship Id="rId5" Type="http://schemas.openxmlformats.org/officeDocument/2006/relationships/diagramColors" Target="../diagrams/colors27.xml"/><Relationship Id="rId10" Type="http://schemas.openxmlformats.org/officeDocument/2006/relationships/diagramColors" Target="../diagrams/colors28.xml"/><Relationship Id="rId4" Type="http://schemas.openxmlformats.org/officeDocument/2006/relationships/diagramQuickStyle" Target="../diagrams/quickStyle27.xml"/><Relationship Id="rId9" Type="http://schemas.openxmlformats.org/officeDocument/2006/relationships/diagramQuickStyle" Target="../diagrams/quickStyl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mailto:info@mcp.malopolska.pl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1FF8F7-5708-6D86-DA9D-F1526C5EEB2F}"/>
              </a:ext>
            </a:extLst>
          </p:cNvPr>
          <p:cNvSpPr txBox="1"/>
          <p:nvPr/>
        </p:nvSpPr>
        <p:spPr>
          <a:xfrm>
            <a:off x="1187623" y="3264204"/>
            <a:ext cx="6165160" cy="4978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9140" tIns="39140" rIns="39140" bIns="39140" numCol="1" spcCol="3810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pl-PL" sz="1361" b="1" dirty="0">
                <a:solidFill>
                  <a:srgbClr val="0020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Rafał Solecki</a:t>
            </a:r>
            <a:r>
              <a:rPr lang="en-US" sz="1361" dirty="0">
                <a:solidFill>
                  <a:srgbClr val="0020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lvl="0"/>
            <a:r>
              <a:rPr lang="pl-PL" sz="1361" b="1" dirty="0">
                <a:solidFill>
                  <a:srgbClr val="0020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Dyrektor Małopolskiego Centrum Przedsiębiorczości</a:t>
            </a:r>
            <a:endParaRPr lang="en-US" sz="1361" dirty="0">
              <a:solidFill>
                <a:srgbClr val="0020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1331640" y="2134906"/>
            <a:ext cx="6461634" cy="1700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  <a:spcAft>
                <a:spcPts val="600"/>
              </a:spcAft>
            </a:pPr>
            <a:r>
              <a:rPr lang="pl-PL" sz="2400" b="1" dirty="0">
                <a:solidFill>
                  <a:srgbClr val="0051B0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Fundusze Europejskie dla Małopolski </a:t>
            </a:r>
            <a:endParaRPr lang="pl-PL" sz="2400" b="1" dirty="0" smtClean="0">
              <a:solidFill>
                <a:srgbClr val="0051B0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spcBef>
                <a:spcPts val="600"/>
              </a:spcBef>
              <a:spcAft>
                <a:spcPts val="600"/>
              </a:spcAft>
            </a:pPr>
            <a:r>
              <a:rPr lang="pl-PL" sz="2000" b="1" dirty="0" smtClean="0">
                <a:solidFill>
                  <a:srgbClr val="0051B0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Nabory dla </a:t>
            </a:r>
            <a:r>
              <a:rPr lang="pl-PL" sz="2000" b="1" dirty="0">
                <a:solidFill>
                  <a:srgbClr val="0051B0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przedsiębiorców realizowane przez MCP </a:t>
            </a:r>
          </a:p>
          <a:p>
            <a:pPr algn="ctr">
              <a:lnSpc>
                <a:spcPct val="107000"/>
              </a:lnSpc>
              <a:spcBef>
                <a:spcPts val="514"/>
              </a:spcBef>
              <a:spcAft>
                <a:spcPts val="514"/>
              </a:spcAft>
            </a:pPr>
            <a:r>
              <a:rPr lang="pl-PL" sz="1906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906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906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0" t="82200" r="13664" b="8000"/>
          <a:stretch/>
        </p:blipFill>
        <p:spPr>
          <a:xfrm>
            <a:off x="103815" y="4425011"/>
            <a:ext cx="8332777" cy="577519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11510"/>
            <a:ext cx="2132452" cy="600187"/>
          </a:xfrm>
          <a:prstGeom prst="rect">
            <a:avLst/>
          </a:prstGeom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581FF8F7-5708-6D86-DA9D-F1526C5EEB2F}"/>
              </a:ext>
            </a:extLst>
          </p:cNvPr>
          <p:cNvSpPr txBox="1"/>
          <p:nvPr/>
        </p:nvSpPr>
        <p:spPr>
          <a:xfrm>
            <a:off x="1913022" y="3889268"/>
            <a:ext cx="5740781" cy="4175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9140" tIns="39140" rIns="39140" bIns="39140" numCol="1" spcCol="3810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l-PL" sz="1100" dirty="0">
                <a:solidFill>
                  <a:srgbClr val="0020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Małopolskie Forum </a:t>
            </a:r>
            <a:r>
              <a:rPr lang="pl-PL" sz="1100" dirty="0" smtClean="0">
                <a:solidFill>
                  <a:srgbClr val="0020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Przedsiębiorców. </a:t>
            </a:r>
            <a:r>
              <a:rPr lang="pl-PL" sz="1100" smtClean="0">
                <a:solidFill>
                  <a:srgbClr val="0020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Fundusze Unijne w 2024 r.  </a:t>
            </a:r>
            <a:r>
              <a:rPr lang="pl-PL" sz="1100">
                <a:solidFill>
                  <a:srgbClr val="0020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100">
                <a:solidFill>
                  <a:srgbClr val="00207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100" dirty="0" smtClean="0">
                <a:solidFill>
                  <a:srgbClr val="0020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5.03.2024 </a:t>
            </a:r>
            <a:r>
              <a:rPr lang="pl-PL" sz="1100" dirty="0">
                <a:solidFill>
                  <a:srgbClr val="0020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r. </a:t>
            </a:r>
            <a:endParaRPr lang="en-US" sz="1100" dirty="0">
              <a:solidFill>
                <a:srgbClr val="0020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37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zawartości 5"/>
          <p:cNvSpPr txBox="1">
            <a:spLocks/>
          </p:cNvSpPr>
          <p:nvPr/>
        </p:nvSpPr>
        <p:spPr>
          <a:xfrm>
            <a:off x="899592" y="1182100"/>
            <a:ext cx="7205090" cy="24482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600"/>
              </a:spcAft>
              <a:buNone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Zasady finansowania:</a:t>
            </a:r>
          </a:p>
          <a:p>
            <a:pPr marL="252000" lvl="1" indent="-25200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Okres realizacji projektu nie może przekraczać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miesięcy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2000" lvl="1" indent="-25200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Minimalna wartość wydatków kwalifikowalnych: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 tys.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zł</a:t>
            </a:r>
            <a:endParaRPr lang="pl-PL" sz="16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2000" lvl="1" indent="-25200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Maksymalna wartość wydatków kwalifikowalnych: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mln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zł</a:t>
            </a:r>
            <a:endParaRPr lang="pl-PL" sz="16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2000" lvl="1" indent="-25200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Rodzaj pomocy: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pomoc de </a:t>
            </a:r>
            <a:r>
              <a:rPr lang="pl-PL" sz="16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minimis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regionalna pomoc inwestycyjna, pomoc na usługi doradcze na rzecz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MŚP</a:t>
            </a:r>
            <a:endParaRPr lang="pl-PL" sz="16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2000" lvl="1" indent="-25200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Maksymalna intensywność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pomocy de </a:t>
            </a:r>
            <a:r>
              <a:rPr lang="pl-PL" sz="16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minimis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80%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kosztów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kwalifikowanych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10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7841657" y="122470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7/8</a:t>
            </a:r>
          </a:p>
        </p:txBody>
      </p:sp>
      <p:sp>
        <p:nvSpPr>
          <p:cNvPr id="10" name="Tytuł 1"/>
          <p:cNvSpPr>
            <a:spLocks noGrp="1"/>
          </p:cNvSpPr>
          <p:nvPr>
            <p:ph type="title"/>
          </p:nvPr>
        </p:nvSpPr>
        <p:spPr>
          <a:xfrm>
            <a:off x="835841" y="333103"/>
            <a:ext cx="7115035" cy="654529"/>
          </a:xfrm>
        </p:spPr>
        <p:txBody>
          <a:bodyPr>
            <a:normAutofit fontScale="90000"/>
          </a:bodyPr>
          <a:lstStyle/>
          <a:p>
            <a:pPr>
              <a:lnSpc>
                <a:spcPts val="2700"/>
              </a:lnSpc>
            </a:pP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Rozwój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MŚP w obszarze cyfryzacji 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Przemysłu 4.0 </a:t>
            </a:r>
          </a:p>
        </p:txBody>
      </p:sp>
    </p:spTree>
    <p:extLst>
      <p:ext uri="{BB962C8B-B14F-4D97-AF65-F5344CB8AC3E}">
        <p14:creationId xmlns:p14="http://schemas.microsoft.com/office/powerpoint/2010/main" val="35416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5"/>
          <p:cNvSpPr txBox="1">
            <a:spLocks noGrp="1"/>
          </p:cNvSpPr>
          <p:nvPr>
            <p:ph idx="1"/>
          </p:nvPr>
        </p:nvSpPr>
        <p:spPr>
          <a:xfrm>
            <a:off x="1025692" y="4003585"/>
            <a:ext cx="7650764" cy="80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252000" lvl="1" indent="-252000">
              <a:lnSpc>
                <a:spcPct val="119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Maksymalny całkowity poziom dofinansowania wydatków kwalifikowanych 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odniesieniu do pomocy na usługi doradcze na rzecz MŚP -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 więcej niż 50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pl-PL" sz="16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971600" y="1135031"/>
            <a:ext cx="2316660" cy="3558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Zasady finansowania: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838560172"/>
              </p:ext>
            </p:extLst>
          </p:nvPr>
        </p:nvGraphicFramePr>
        <p:xfrm>
          <a:off x="2483768" y="3124817"/>
          <a:ext cx="4103887" cy="543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" name="Prostokąt 7"/>
          <p:cNvSpPr/>
          <p:nvPr/>
        </p:nvSpPr>
        <p:spPr>
          <a:xfrm>
            <a:off x="971600" y="1522268"/>
            <a:ext cx="7704856" cy="678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000" indent="-252000">
              <a:lnSpc>
                <a:spcPct val="119000"/>
              </a:lnSpc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Maksymalny całkowity poziom dofinansowania wydatków kwalifikowanych 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odniesieniu do regionalnej pomocy inwestycyjnej -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 więcej niż: </a:t>
            </a:r>
            <a:endParaRPr lang="pl-PL" sz="1600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299679648"/>
              </p:ext>
            </p:extLst>
          </p:nvPr>
        </p:nvGraphicFramePr>
        <p:xfrm>
          <a:off x="2483768" y="2482922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9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11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7841657" y="148655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8/8</a:t>
            </a:r>
          </a:p>
        </p:txBody>
      </p:sp>
      <p:sp>
        <p:nvSpPr>
          <p:cNvPr id="14" name="Tytuł 1"/>
          <p:cNvSpPr>
            <a:spLocks noGrp="1"/>
          </p:cNvSpPr>
          <p:nvPr>
            <p:ph type="title"/>
          </p:nvPr>
        </p:nvSpPr>
        <p:spPr>
          <a:xfrm>
            <a:off x="835841" y="333103"/>
            <a:ext cx="7115035" cy="654529"/>
          </a:xfrm>
        </p:spPr>
        <p:txBody>
          <a:bodyPr>
            <a:normAutofit fontScale="90000"/>
          </a:bodyPr>
          <a:lstStyle/>
          <a:p>
            <a:pPr>
              <a:lnSpc>
                <a:spcPts val="2700"/>
              </a:lnSpc>
            </a:pP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Rozwój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MŚP w obszarze cyfryzacji 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Przemysłu 4.0 </a:t>
            </a:r>
          </a:p>
        </p:txBody>
      </p:sp>
    </p:spTree>
    <p:extLst>
      <p:ext uri="{BB962C8B-B14F-4D97-AF65-F5344CB8AC3E}">
        <p14:creationId xmlns:p14="http://schemas.microsoft.com/office/powerpoint/2010/main" val="167559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762423499"/>
              </p:ext>
            </p:extLst>
          </p:nvPr>
        </p:nvGraphicFramePr>
        <p:xfrm>
          <a:off x="1025694" y="3250803"/>
          <a:ext cx="4103887" cy="543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Tytuł 1"/>
          <p:cNvSpPr txBox="1">
            <a:spLocks/>
          </p:cNvSpPr>
          <p:nvPr/>
        </p:nvSpPr>
        <p:spPr>
          <a:xfrm>
            <a:off x="899967" y="355660"/>
            <a:ext cx="5318741" cy="43053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685804" rtl="0" eaLnBrk="1" latinLnBrk="0" hangingPunct="1">
              <a:lnSpc>
                <a:spcPts val="2449"/>
              </a:lnSpc>
              <a:spcBef>
                <a:spcPct val="0"/>
              </a:spcBef>
              <a:buNone/>
              <a:defRPr sz="1905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Działanie 1.12 Wdrażanie innowacji </a:t>
            </a:r>
          </a:p>
        </p:txBody>
      </p:sp>
      <p:sp>
        <p:nvSpPr>
          <p:cNvPr id="13" name="Symbol zastępczy tekstu 2"/>
          <p:cNvSpPr>
            <a:spLocks noGrp="1"/>
          </p:cNvSpPr>
          <p:nvPr>
            <p:ph idx="1"/>
          </p:nvPr>
        </p:nvSpPr>
        <p:spPr>
          <a:xfrm>
            <a:off x="951295" y="2322792"/>
            <a:ext cx="7221105" cy="2985262"/>
          </a:xfrm>
        </p:spPr>
        <p:txBody>
          <a:bodyPr>
            <a:normAutofit fontScale="25000" lnSpcReduction="20000"/>
          </a:bodyPr>
          <a:lstStyle/>
          <a:p>
            <a:pPr marL="252000" indent="-252000">
              <a:lnSpc>
                <a:spcPct val="13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64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Wsparcie przeznaczone na </a:t>
            </a:r>
            <a:r>
              <a:rPr lang="pl-PL" sz="64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wdrożenie wyników prac B+R do działalności własnej przedsiębiorstwa</a:t>
            </a:r>
            <a:r>
              <a:rPr lang="pl-PL" sz="64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 celu wprowadzenie na rynek nowego lub ulepszonego produktu/usługi (innowacji produktowej) lub nowego albo ulepszonego procesu biznesowego (innowacja w procesie biznesowym).</a:t>
            </a:r>
          </a:p>
          <a:p>
            <a:pPr marL="252000" indent="-252000">
              <a:lnSpc>
                <a:spcPct val="13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64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Wdrażane wyniki prac B+R mogą być wynikiem prac własnych przedsiębiorstwa lub zostać zrealizowane lub nabyte przez przedsiębiorstwo przy wsparciu z innych źródeł zewnętrznych lub środków własnych przedsiębiorstwa.</a:t>
            </a: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21" t="58057" r="22165" b="24784"/>
          <a:stretch/>
        </p:blipFill>
        <p:spPr>
          <a:xfrm>
            <a:off x="4628523" y="1018894"/>
            <a:ext cx="632460" cy="682083"/>
          </a:xfrm>
          <a:prstGeom prst="rect">
            <a:avLst/>
          </a:prstGeom>
        </p:spPr>
      </p:pic>
      <p:sp>
        <p:nvSpPr>
          <p:cNvPr id="15" name="pole tekstowe 14"/>
          <p:cNvSpPr txBox="1"/>
          <p:nvPr/>
        </p:nvSpPr>
        <p:spPr>
          <a:xfrm>
            <a:off x="5332085" y="1051154"/>
            <a:ext cx="1512168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Alokacja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44,7 mln PLN</a:t>
            </a:r>
          </a:p>
        </p:txBody>
      </p:sp>
      <p:pic>
        <p:nvPicPr>
          <p:cNvPr id="16" name="Obraz 15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18" t="58057" r="58027" b="24784"/>
          <a:stretch/>
        </p:blipFill>
        <p:spPr>
          <a:xfrm>
            <a:off x="1907704" y="982873"/>
            <a:ext cx="717950" cy="754126"/>
          </a:xfrm>
          <a:prstGeom prst="rect">
            <a:avLst/>
          </a:prstGeom>
        </p:spPr>
      </p:pic>
      <p:sp>
        <p:nvSpPr>
          <p:cNvPr id="17" name="pole tekstowe 16"/>
          <p:cNvSpPr txBox="1"/>
          <p:nvPr/>
        </p:nvSpPr>
        <p:spPr>
          <a:xfrm>
            <a:off x="2762701" y="1051154"/>
            <a:ext cx="1593275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Nabór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6.05.2024 r.</a:t>
            </a:r>
          </a:p>
        </p:txBody>
      </p:sp>
      <p:sp>
        <p:nvSpPr>
          <p:cNvPr id="2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12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7841657" y="120597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1/6</a:t>
            </a:r>
          </a:p>
        </p:txBody>
      </p:sp>
    </p:spTree>
    <p:extLst>
      <p:ext uri="{BB962C8B-B14F-4D97-AF65-F5344CB8AC3E}">
        <p14:creationId xmlns:p14="http://schemas.microsoft.com/office/powerpoint/2010/main" val="50490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762423499"/>
              </p:ext>
            </p:extLst>
          </p:nvPr>
        </p:nvGraphicFramePr>
        <p:xfrm>
          <a:off x="1025694" y="3250803"/>
          <a:ext cx="4103887" cy="543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1" name="Symbol zastępczy tekstu 2"/>
          <p:cNvSpPr>
            <a:spLocks noGrp="1"/>
          </p:cNvSpPr>
          <p:nvPr>
            <p:ph idx="1"/>
          </p:nvPr>
        </p:nvSpPr>
        <p:spPr>
          <a:xfrm>
            <a:off x="971600" y="1131590"/>
            <a:ext cx="7200800" cy="3753779"/>
          </a:xfrm>
        </p:spPr>
        <p:txBody>
          <a:bodyPr>
            <a:normAutofit fontScale="25000" lnSpcReduction="20000"/>
          </a:bodyPr>
          <a:lstStyle/>
          <a:p>
            <a:pPr marL="252000" indent="-252000">
              <a:lnSpc>
                <a:spcPct val="13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64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moment składania wniosku o dofinansowanie wnioskodawca musi mieć </a:t>
            </a:r>
            <a:r>
              <a:rPr lang="pl-PL" sz="64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uregulowane kwestie z zakresu ochrony praw własności intelektualnej</a:t>
            </a:r>
            <a:r>
              <a:rPr lang="pl-PL" sz="64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tj. dysponować wynikami prac B+R do celów komercyjnych, w szczególności mieć przeniesione na siebie autorskie prawa majątkowe, udzieloną licencję, przeniesiony patent lub złożony wniosek o ochronę patentową, prawo ochronne lub złożony wniosek o prawo ochronne na wzór użytkowy.</a:t>
            </a:r>
          </a:p>
          <a:p>
            <a:pPr marL="252000" indent="-252000">
              <a:lnSpc>
                <a:spcPct val="13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64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Wnioskodawca musi dysponować dokumentami potwierdzającymi posiadanie praw</a:t>
            </a:r>
            <a:r>
              <a:rPr lang="pl-PL" sz="64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8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13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7841657" y="195486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2/6</a:t>
            </a:r>
          </a:p>
        </p:txBody>
      </p:sp>
      <p:sp>
        <p:nvSpPr>
          <p:cNvPr id="12" name="Tytuł 1"/>
          <p:cNvSpPr txBox="1">
            <a:spLocks/>
          </p:cNvSpPr>
          <p:nvPr/>
        </p:nvSpPr>
        <p:spPr>
          <a:xfrm>
            <a:off x="899592" y="371875"/>
            <a:ext cx="5318741" cy="43053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685804" rtl="0" eaLnBrk="1" latinLnBrk="0" hangingPunct="1">
              <a:lnSpc>
                <a:spcPts val="2449"/>
              </a:lnSpc>
              <a:spcBef>
                <a:spcPct val="0"/>
              </a:spcBef>
              <a:buNone/>
              <a:defRPr sz="1905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Wdrażanie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innowacji </a:t>
            </a:r>
          </a:p>
        </p:txBody>
      </p:sp>
    </p:spTree>
    <p:extLst>
      <p:ext uri="{BB962C8B-B14F-4D97-AF65-F5344CB8AC3E}">
        <p14:creationId xmlns:p14="http://schemas.microsoft.com/office/powerpoint/2010/main" val="289963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762423499"/>
              </p:ext>
            </p:extLst>
          </p:nvPr>
        </p:nvGraphicFramePr>
        <p:xfrm>
          <a:off x="1025694" y="3250803"/>
          <a:ext cx="4103887" cy="543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1" name="Symbol zastępczy tekstu 2"/>
          <p:cNvSpPr>
            <a:spLocks noGrp="1"/>
          </p:cNvSpPr>
          <p:nvPr>
            <p:ph idx="1"/>
          </p:nvPr>
        </p:nvSpPr>
        <p:spPr>
          <a:xfrm>
            <a:off x="971600" y="1131591"/>
            <a:ext cx="7200800" cy="3672408"/>
          </a:xfrm>
        </p:spPr>
        <p:txBody>
          <a:bodyPr>
            <a:normAutofit/>
          </a:bodyPr>
          <a:lstStyle/>
          <a:p>
            <a:pPr marL="252000" indent="-252000">
              <a:lnSpc>
                <a:spcPct val="13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przypadku nabycia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wyników prac B+R koniecznym jest przedłożenie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wraz z wnioskiem kopii dokumentów potwierdzających zakup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oraz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raportu z prac B+R.</a:t>
            </a:r>
          </a:p>
          <a:p>
            <a:pPr marL="252000" indent="-252000">
              <a:lnSpc>
                <a:spcPct val="13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Jeśli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prace B+R przeprowadzone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zostały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samodzielnie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należy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wraz z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wnioskiem złożyć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opis posiadanych wyników prac B+R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8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14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7841657" y="195486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3/6</a:t>
            </a:r>
          </a:p>
        </p:txBody>
      </p:sp>
      <p:sp>
        <p:nvSpPr>
          <p:cNvPr id="12" name="Tytuł 1"/>
          <p:cNvSpPr txBox="1">
            <a:spLocks/>
          </p:cNvSpPr>
          <p:nvPr/>
        </p:nvSpPr>
        <p:spPr>
          <a:xfrm>
            <a:off x="899592" y="349550"/>
            <a:ext cx="5318741" cy="43053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685804" rtl="0" eaLnBrk="1" latinLnBrk="0" hangingPunct="1">
              <a:lnSpc>
                <a:spcPts val="2449"/>
              </a:lnSpc>
              <a:spcBef>
                <a:spcPct val="0"/>
              </a:spcBef>
              <a:buNone/>
              <a:defRPr sz="1905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Wdrażanie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innowacji </a:t>
            </a:r>
          </a:p>
        </p:txBody>
      </p:sp>
    </p:spTree>
    <p:extLst>
      <p:ext uri="{BB962C8B-B14F-4D97-AF65-F5344CB8AC3E}">
        <p14:creationId xmlns:p14="http://schemas.microsoft.com/office/powerpoint/2010/main" val="168082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762423499"/>
              </p:ext>
            </p:extLst>
          </p:nvPr>
        </p:nvGraphicFramePr>
        <p:xfrm>
          <a:off x="1025694" y="3250803"/>
          <a:ext cx="4103887" cy="543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Symbol zastępczy tekstu 2"/>
          <p:cNvSpPr>
            <a:spLocks noGrp="1"/>
          </p:cNvSpPr>
          <p:nvPr>
            <p:ph idx="1"/>
          </p:nvPr>
        </p:nvSpPr>
        <p:spPr>
          <a:xfrm>
            <a:off x="971600" y="1131590"/>
            <a:ext cx="6228235" cy="605322"/>
          </a:xfrm>
        </p:spPr>
        <p:txBody>
          <a:bodyPr>
            <a:normAutofit/>
          </a:bodyPr>
          <a:lstStyle/>
          <a:p>
            <a:pPr marL="252000" indent="-252000">
              <a:lnSpc>
                <a:spcPct val="13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Wsparcie jest udzielane w formie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dotacji warunkowej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414690528"/>
              </p:ext>
            </p:extLst>
          </p:nvPr>
        </p:nvGraphicFramePr>
        <p:xfrm>
          <a:off x="971600" y="1563638"/>
          <a:ext cx="6336704" cy="23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9" name="Prostokąt 8"/>
          <p:cNvSpPr/>
          <p:nvPr/>
        </p:nvSpPr>
        <p:spPr>
          <a:xfrm>
            <a:off x="521638" y="2898924"/>
            <a:ext cx="3744416" cy="755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9000"/>
              </a:lnSpc>
              <a:spcAft>
                <a:spcPts val="600"/>
              </a:spcAft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mikro i małe przedsiębiorstwa: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70%</a:t>
            </a:r>
          </a:p>
          <a:p>
            <a:pPr marL="285750" indent="-285750">
              <a:lnSpc>
                <a:spcPct val="119000"/>
              </a:lnSpc>
              <a:spcAft>
                <a:spcPts val="600"/>
              </a:spcAft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średnie przedsiębiorstwa: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60%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2" name="Prostokąt 11"/>
          <p:cNvSpPr/>
          <p:nvPr/>
        </p:nvSpPr>
        <p:spPr>
          <a:xfrm>
            <a:off x="4139952" y="2898924"/>
            <a:ext cx="3687656" cy="755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9000"/>
              </a:lnSpc>
              <a:spcAft>
                <a:spcPts val="6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mikro i małe przedsiębiorstwa: </a:t>
            </a:r>
            <a:r>
              <a:rPr lang="pl-PL" sz="16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30%</a:t>
            </a:r>
          </a:p>
          <a:p>
            <a:pPr marL="285750" indent="-285750">
              <a:lnSpc>
                <a:spcPct val="119000"/>
              </a:lnSpc>
              <a:spcAft>
                <a:spcPts val="6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średnie przedsiębiorstwa: </a:t>
            </a:r>
            <a:r>
              <a:rPr lang="pl-PL" sz="16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40%</a:t>
            </a:r>
            <a:r>
              <a:rPr lang="pl-PL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3" name="Prostokąt 12"/>
          <p:cNvSpPr/>
          <p:nvPr/>
        </p:nvSpPr>
        <p:spPr>
          <a:xfrm>
            <a:off x="251521" y="4011910"/>
            <a:ext cx="8640960" cy="3853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Zwrot w części lub całości, zgodnie z warunkami określonymi w umowie o dofinansowanie. </a:t>
            </a:r>
          </a:p>
        </p:txBody>
      </p:sp>
      <p:sp>
        <p:nvSpPr>
          <p:cNvPr id="14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15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7841657" y="180170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4/6</a:t>
            </a:r>
          </a:p>
        </p:txBody>
      </p:sp>
      <p:sp>
        <p:nvSpPr>
          <p:cNvPr id="16" name="Tytuł 1"/>
          <p:cNvSpPr txBox="1">
            <a:spLocks/>
          </p:cNvSpPr>
          <p:nvPr/>
        </p:nvSpPr>
        <p:spPr>
          <a:xfrm>
            <a:off x="827584" y="364836"/>
            <a:ext cx="5318741" cy="43053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685804" rtl="0" eaLnBrk="1" latinLnBrk="0" hangingPunct="1">
              <a:lnSpc>
                <a:spcPts val="2449"/>
              </a:lnSpc>
              <a:spcBef>
                <a:spcPct val="0"/>
              </a:spcBef>
              <a:buNone/>
              <a:defRPr sz="1905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Wdrażanie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innowacji </a:t>
            </a:r>
          </a:p>
        </p:txBody>
      </p:sp>
    </p:spTree>
    <p:extLst>
      <p:ext uri="{BB962C8B-B14F-4D97-AF65-F5344CB8AC3E}">
        <p14:creationId xmlns:p14="http://schemas.microsoft.com/office/powerpoint/2010/main" val="223450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762423499"/>
              </p:ext>
            </p:extLst>
          </p:nvPr>
        </p:nvGraphicFramePr>
        <p:xfrm>
          <a:off x="1025694" y="3250803"/>
          <a:ext cx="4103887" cy="543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Tytuł 1"/>
          <p:cNvSpPr txBox="1">
            <a:spLocks/>
          </p:cNvSpPr>
          <p:nvPr/>
        </p:nvSpPr>
        <p:spPr>
          <a:xfrm>
            <a:off x="899592" y="324947"/>
            <a:ext cx="5544616" cy="4305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4" rtl="0" eaLnBrk="1" latinLnBrk="0" hangingPunct="1">
              <a:lnSpc>
                <a:spcPts val="2449"/>
              </a:lnSpc>
              <a:spcBef>
                <a:spcPct val="0"/>
              </a:spcBef>
              <a:buNone/>
              <a:defRPr sz="1905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Wdrażanie innowacji</a:t>
            </a:r>
            <a:endParaRPr lang="pl-PL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ymbol zastępczy tekstu 2"/>
          <p:cNvSpPr>
            <a:spLocks noGrp="1"/>
          </p:cNvSpPr>
          <p:nvPr>
            <p:ph idx="1"/>
          </p:nvPr>
        </p:nvSpPr>
        <p:spPr>
          <a:xfrm>
            <a:off x="1025694" y="1126024"/>
            <a:ext cx="6219070" cy="577820"/>
          </a:xfrm>
        </p:spPr>
        <p:txBody>
          <a:bodyPr>
            <a:normAutofit/>
          </a:bodyPr>
          <a:lstStyle/>
          <a:p>
            <a:pPr marL="252000" indent="-252000">
              <a:lnSpc>
                <a:spcPct val="13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Premiowane projekty: </a:t>
            </a:r>
          </a:p>
          <a:p>
            <a:pPr>
              <a:lnSpc>
                <a:spcPct val="13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802031700"/>
              </p:ext>
            </p:extLst>
          </p:nvPr>
        </p:nvGraphicFramePr>
        <p:xfrm>
          <a:off x="2995898" y="987574"/>
          <a:ext cx="4816462" cy="38542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3955209" y="1503740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3955209" y="2700181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</a:p>
        </p:txBody>
      </p:sp>
      <p:sp>
        <p:nvSpPr>
          <p:cNvPr id="12" name="pole tekstowe 11"/>
          <p:cNvSpPr txBox="1"/>
          <p:nvPr/>
        </p:nvSpPr>
        <p:spPr>
          <a:xfrm>
            <a:off x="3955209" y="3942434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</a:p>
        </p:txBody>
      </p:sp>
      <p:sp>
        <p:nvSpPr>
          <p:cNvPr id="13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16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7841657" y="170883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5/6</a:t>
            </a:r>
          </a:p>
        </p:txBody>
      </p:sp>
    </p:spTree>
    <p:extLst>
      <p:ext uri="{BB962C8B-B14F-4D97-AF65-F5344CB8AC3E}">
        <p14:creationId xmlns:p14="http://schemas.microsoft.com/office/powerpoint/2010/main" val="51550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ytuł 1"/>
          <p:cNvSpPr txBox="1">
            <a:spLocks/>
          </p:cNvSpPr>
          <p:nvPr/>
        </p:nvSpPr>
        <p:spPr>
          <a:xfrm>
            <a:off x="899592" y="301592"/>
            <a:ext cx="5616624" cy="4305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4" rtl="0" eaLnBrk="1" latinLnBrk="0" hangingPunct="1">
              <a:lnSpc>
                <a:spcPts val="2449"/>
              </a:lnSpc>
              <a:spcBef>
                <a:spcPct val="0"/>
              </a:spcBef>
              <a:buNone/>
              <a:defRPr sz="1905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Wdrażanie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innowacji </a:t>
            </a:r>
          </a:p>
        </p:txBody>
      </p:sp>
      <p:sp>
        <p:nvSpPr>
          <p:cNvPr id="9" name="Symbol zastępczy tekstu 2"/>
          <p:cNvSpPr>
            <a:spLocks noGrp="1"/>
          </p:cNvSpPr>
          <p:nvPr>
            <p:ph idx="1"/>
          </p:nvPr>
        </p:nvSpPr>
        <p:spPr>
          <a:xfrm>
            <a:off x="971600" y="1126780"/>
            <a:ext cx="6219070" cy="577820"/>
          </a:xfrm>
        </p:spPr>
        <p:txBody>
          <a:bodyPr>
            <a:normAutofit/>
          </a:bodyPr>
          <a:lstStyle/>
          <a:p>
            <a:pPr marL="252000" indent="-252000">
              <a:lnSpc>
                <a:spcPct val="13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Finansowanie projektu: </a:t>
            </a:r>
          </a:p>
          <a:p>
            <a:pPr>
              <a:lnSpc>
                <a:spcPct val="13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1135985" y="1419622"/>
            <a:ext cx="7105163" cy="755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Minimalna wartość wydatków kwalifikowalnych w projekcie: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500 tys.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zł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Maksymalna wartość wydatków kwalifikowalnych w projekcie: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5 mln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zł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</p:txBody>
      </p:sp>
      <p:sp>
        <p:nvSpPr>
          <p:cNvPr id="7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17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899592" y="2139702"/>
            <a:ext cx="7488832" cy="1314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000" indent="-252000">
              <a:lnSpc>
                <a:spcPct val="119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Poziom dofinansowania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poszczególnych kosztów w projekcie jest uzależniony od rodzaju wnioskowanej pomocy oraz typu Wnioskodawcy.</a:t>
            </a:r>
          </a:p>
          <a:p>
            <a:pPr marL="252000" indent="-252000">
              <a:lnSpc>
                <a:spcPct val="119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Wsparcie udzielane w ramach niniejszego naboru będzie stanowiło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pomoc państwa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 i może mieć charakter: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27819121"/>
              </p:ext>
            </p:extLst>
          </p:nvPr>
        </p:nvGraphicFramePr>
        <p:xfrm>
          <a:off x="1259632" y="3634426"/>
          <a:ext cx="6768752" cy="1115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3" name="Prostokąt 12"/>
          <p:cNvSpPr/>
          <p:nvPr/>
        </p:nvSpPr>
        <p:spPr>
          <a:xfrm>
            <a:off x="7841657" y="215129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6/6</a:t>
            </a:r>
          </a:p>
        </p:txBody>
      </p:sp>
    </p:spTree>
    <p:extLst>
      <p:ext uri="{BB962C8B-B14F-4D97-AF65-F5344CB8AC3E}">
        <p14:creationId xmlns:p14="http://schemas.microsoft.com/office/powerpoint/2010/main" val="317466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2430B7D-8364-4D7A-AE47-9AA414D9F7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9792" y="3507854"/>
            <a:ext cx="5760640" cy="1141663"/>
          </a:xfrm>
        </p:spPr>
        <p:txBody>
          <a:bodyPr>
            <a:normAutofit/>
          </a:bodyPr>
          <a:lstStyle/>
          <a:p>
            <a:r>
              <a:rPr lang="pl-PL" sz="2800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nabory planowane 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6408787" cy="305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8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899592" y="266909"/>
            <a:ext cx="7560840" cy="734819"/>
          </a:xfrm>
        </p:spPr>
        <p:txBody>
          <a:bodyPr>
            <a:noAutofit/>
          </a:bodyPr>
          <a:lstStyle/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Działanie 1.3 Infrastruktura badawczo-rozwojowa przedsiębiorstw </a:t>
            </a:r>
            <a:r>
              <a:rPr lang="pl-PL" sz="22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22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2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ymbol zastępczy zawartości 5"/>
          <p:cNvSpPr txBox="1">
            <a:spLocks noGrp="1"/>
          </p:cNvSpPr>
          <p:nvPr>
            <p:ph idx="1"/>
          </p:nvPr>
        </p:nvSpPr>
        <p:spPr>
          <a:xfrm>
            <a:off x="977802" y="1995687"/>
            <a:ext cx="7194598" cy="3024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7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8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9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Uruchamianie lub rozszerzanie działalności laboratoriów oraz działów B+R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przedsiębiorstwach.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Inwestycje w obiekty, aparaturę badawczą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oraz innego typu infrastrukturę niezbędną do prowadzenia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działalności B+R. 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Wsparcie uzyskają projekty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MŚP i przedsiębiorstw typu small </a:t>
            </a:r>
            <a:r>
              <a:rPr lang="pl-PL" sz="16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mid-caps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Inne przedsiębiorstwa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będą wspierane pod warunkiem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współpracy z MŚP.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3059833" y="1123952"/>
            <a:ext cx="1482360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 naboru: 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27.03.2024 r. </a:t>
            </a:r>
          </a:p>
        </p:txBody>
      </p:sp>
      <p:pic>
        <p:nvPicPr>
          <p:cNvPr id="16" name="Obraz 15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38" t="57816" r="57752" b="25427"/>
          <a:stretch/>
        </p:blipFill>
        <p:spPr>
          <a:xfrm>
            <a:off x="2276011" y="1123952"/>
            <a:ext cx="732484" cy="661077"/>
          </a:xfrm>
          <a:prstGeom prst="rect">
            <a:avLst/>
          </a:prstGeom>
        </p:spPr>
      </p:pic>
      <p:sp>
        <p:nvSpPr>
          <p:cNvPr id="18" name="pole tekstowe 17"/>
          <p:cNvSpPr txBox="1"/>
          <p:nvPr/>
        </p:nvSpPr>
        <p:spPr>
          <a:xfrm>
            <a:off x="5796137" y="1138376"/>
            <a:ext cx="1512168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Alokacja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53,7 mln PLN</a:t>
            </a:r>
          </a:p>
        </p:txBody>
      </p:sp>
      <p:sp>
        <p:nvSpPr>
          <p:cNvPr id="1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19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7798123" y="144022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1/3</a:t>
            </a:r>
          </a:p>
        </p:txBody>
      </p:sp>
      <p:pic>
        <p:nvPicPr>
          <p:cNvPr id="19" name="Obraz 18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50" t="57561" r="22248" b="25427"/>
          <a:stretch/>
        </p:blipFill>
        <p:spPr>
          <a:xfrm>
            <a:off x="5174045" y="1101669"/>
            <a:ext cx="622092" cy="664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40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1331640" y="512851"/>
            <a:ext cx="630645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Haromonogram naborów na 2024 r. </a:t>
            </a: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408546"/>
              </p:ext>
            </p:extLst>
          </p:nvPr>
        </p:nvGraphicFramePr>
        <p:xfrm>
          <a:off x="1259632" y="1203598"/>
          <a:ext cx="6575819" cy="2836047"/>
        </p:xfrm>
        <a:graphic>
          <a:graphicData uri="http://schemas.openxmlformats.org/drawingml/2006/table">
            <a:tbl>
              <a:tblPr bandRow="1">
                <a:tableStyleId>{5DA37D80-6434-44D0-A028-1B22A696006F}</a:tableStyleId>
              </a:tblPr>
              <a:tblGrid>
                <a:gridCol w="3571561">
                  <a:extLst>
                    <a:ext uri="{9D8B030D-6E8A-4147-A177-3AD203B41FA5}">
                      <a16:colId xmlns:a16="http://schemas.microsoft.com/office/drawing/2014/main" val="660751364"/>
                    </a:ext>
                  </a:extLst>
                </a:gridCol>
                <a:gridCol w="3004258">
                  <a:extLst>
                    <a:ext uri="{9D8B030D-6E8A-4147-A177-3AD203B41FA5}">
                      <a16:colId xmlns:a16="http://schemas.microsoft.com/office/drawing/2014/main" val="3552879141"/>
                    </a:ext>
                  </a:extLst>
                </a:gridCol>
              </a:tblGrid>
              <a:tr h="7004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kern="1200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1.11 A. Rozwój MŚP </a:t>
                      </a:r>
                      <a:br>
                        <a:rPr lang="pl-PL" sz="1400" b="1" kern="1200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pl-PL" sz="1400" b="1" kern="1200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 obszarze cyfryzacji i Przemysłu 4.0</a:t>
                      </a:r>
                      <a:endParaRPr lang="pl-PL" sz="1400" b="1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935" marR="64935" marT="32467" marB="3246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kern="120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 4.04.2024</a:t>
                      </a:r>
                      <a:endParaRPr lang="pl-PL" sz="1400" b="0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935" marR="64935" marT="32467" marB="32467"/>
                </a:tc>
                <a:extLst>
                  <a:ext uri="{0D108BD9-81ED-4DB2-BD59-A6C34878D82A}">
                    <a16:rowId xmlns:a16="http://schemas.microsoft.com/office/drawing/2014/main" val="2184119830"/>
                  </a:ext>
                </a:extLst>
              </a:tr>
              <a:tr h="4257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kern="1200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1.12 A. Wdrażanie innowacji</a:t>
                      </a:r>
                      <a:endParaRPr lang="pl-PL" sz="1400" b="1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935" marR="64935" marT="32467" marB="3246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kern="120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 </a:t>
                      </a:r>
                      <a:r>
                        <a:rPr lang="pl-PL" sz="1400" kern="1200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6.05.2024</a:t>
                      </a:r>
                      <a:endParaRPr lang="pl-PL" sz="1400" b="0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935" marR="64935" marT="32467" marB="32467"/>
                </a:tc>
                <a:extLst>
                  <a:ext uri="{0D108BD9-81ED-4DB2-BD59-A6C34878D82A}">
                    <a16:rowId xmlns:a16="http://schemas.microsoft.com/office/drawing/2014/main" val="1422321901"/>
                  </a:ext>
                </a:extLst>
              </a:tr>
              <a:tr h="5992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kern="1200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 A. Infrastruktura badawczo-rozwojowa przedsiębiorstw</a:t>
                      </a:r>
                      <a:endParaRPr lang="pl-PL" sz="1400" b="1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935" marR="64935" marT="32467" marB="3246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kern="120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27.03. 2024 – 11.06.2024</a:t>
                      </a:r>
                      <a:endParaRPr lang="pl-PL" sz="1400" b="0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935" marR="64935" marT="32467" marB="32467"/>
                </a:tc>
                <a:extLst>
                  <a:ext uri="{0D108BD9-81ED-4DB2-BD59-A6C34878D82A}">
                    <a16:rowId xmlns:a16="http://schemas.microsoft.com/office/drawing/2014/main" val="992119184"/>
                  </a:ext>
                </a:extLst>
              </a:tr>
              <a:tr h="5553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kern="120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1.13 A. Wsparcie dla firm we wczesnej fazie rozwoju</a:t>
                      </a:r>
                      <a:endParaRPr lang="pl-PL" sz="1400" b="1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935" marR="64935" marT="32467" marB="3246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kern="120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kwiecień 2024 – czerwiec 2024  </a:t>
                      </a:r>
                      <a:endParaRPr lang="pl-PL" sz="1400" b="0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935" marR="64935" marT="32467" marB="32467"/>
                </a:tc>
                <a:extLst>
                  <a:ext uri="{0D108BD9-81ED-4DB2-BD59-A6C34878D82A}">
                    <a16:rowId xmlns:a16="http://schemas.microsoft.com/office/drawing/2014/main" val="997209209"/>
                  </a:ext>
                </a:extLst>
              </a:tr>
              <a:tr h="5553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kern="120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 A. Projekty badawczo-rozwojowe przedsiębiorstw</a:t>
                      </a:r>
                      <a:endParaRPr lang="pl-PL" sz="1400" b="1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935" marR="64935" marT="32467" marB="3246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kern="1200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czerwiec 2024 – wrzesień 2024</a:t>
                      </a:r>
                      <a:endParaRPr lang="pl-PL" sz="1400" b="0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935" marR="64935" marT="32467" marB="32467"/>
                </a:tc>
                <a:extLst>
                  <a:ext uri="{0D108BD9-81ED-4DB2-BD59-A6C34878D82A}">
                    <a16:rowId xmlns:a16="http://schemas.microsoft.com/office/drawing/2014/main" val="2873828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71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Symbol zastępczy zawartości 5"/>
          <p:cNvSpPr txBox="1">
            <a:spLocks noGrp="1"/>
          </p:cNvSpPr>
          <p:nvPr>
            <p:ph idx="1"/>
          </p:nvPr>
        </p:nvSpPr>
        <p:spPr>
          <a:xfrm>
            <a:off x="971600" y="1131590"/>
            <a:ext cx="7200800" cy="31456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7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8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9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>
              <a:lnSpc>
                <a:spcPct val="119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Agenda badawcza = plan dotyczący prac B+R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(badań przemysłowych 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 eksperymentalnych prac rozwojowych)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Strzałka w dół 18"/>
          <p:cNvSpPr/>
          <p:nvPr/>
        </p:nvSpPr>
        <p:spPr>
          <a:xfrm>
            <a:off x="4413870" y="1777670"/>
            <a:ext cx="316259" cy="62564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Prostokąt 19"/>
          <p:cNvSpPr/>
          <p:nvPr/>
        </p:nvSpPr>
        <p:spPr>
          <a:xfrm>
            <a:off x="971600" y="2583053"/>
            <a:ext cx="7200800" cy="9728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9000"/>
              </a:lnSpc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Open Sans"/>
              </a:rPr>
              <a:t>opracowanie innowacji produktowych lub innowacji w procesie biznesowym (dotyczące podstawowej funkcji przedsiębiorstwa w zakresie produkcji wyrobów lub usług) </a:t>
            </a:r>
          </a:p>
        </p:txBody>
      </p:sp>
      <p:sp>
        <p:nvSpPr>
          <p:cNvPr id="21" name="Prostokąt 20"/>
          <p:cNvSpPr/>
          <p:nvPr/>
        </p:nvSpPr>
        <p:spPr>
          <a:xfrm>
            <a:off x="876848" y="3680352"/>
            <a:ext cx="7323686" cy="971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000" indent="-252000">
              <a:lnSpc>
                <a:spcPct val="119000"/>
              </a:lnSpc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Premiowane będą przedsięwzięcia służące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zwiększeniu podaży nowych rozwiązań wspierających transformację gospodarki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 kierunku przemysłów 4.0 oraz realizację celów Europejskiego Zielonego Ładu.</a:t>
            </a:r>
          </a:p>
        </p:txBody>
      </p:sp>
      <p:sp>
        <p:nvSpPr>
          <p:cNvPr id="9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20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7884368" y="137047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2/3</a:t>
            </a:r>
          </a:p>
        </p:txBody>
      </p:sp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876848" y="396771"/>
            <a:ext cx="7560840" cy="734819"/>
          </a:xfrm>
        </p:spPr>
        <p:txBody>
          <a:bodyPr>
            <a:noAutofit/>
          </a:bodyPr>
          <a:lstStyle/>
          <a:p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Infrastruktura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badawczo-rozwojowa przedsiębiorstw </a:t>
            </a:r>
            <a:r>
              <a:rPr lang="pl-PL" sz="20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20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93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Symbol zastępczy zawartości 5"/>
          <p:cNvSpPr txBox="1">
            <a:spLocks noGrp="1"/>
          </p:cNvSpPr>
          <p:nvPr>
            <p:ph idx="1"/>
          </p:nvPr>
        </p:nvSpPr>
        <p:spPr>
          <a:xfrm>
            <a:off x="971600" y="1146329"/>
            <a:ext cx="7177895" cy="31456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7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8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9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>
              <a:lnSpc>
                <a:spcPct val="119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Elementem uzupełniającym realizowanych projektów może być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budowanie kompetencji i umiejętności pracowników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(cross-</a:t>
            </a:r>
            <a:r>
              <a:rPr lang="pl-PL" sz="1600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financing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 osób zarządzających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(koszty pośrednie) w zakresie dotyczącym projektu, szczególnie transferu technologii, nowych modeli biznesowych, ochrony własności intelektualnej, zarządzania innowacjami lub wspartą infrastrukturą badawczą. </a:t>
            </a:r>
          </a:p>
          <a:p>
            <a:pPr>
              <a:lnSpc>
                <a:spcPct val="119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899592" y="2887064"/>
            <a:ext cx="7142542" cy="1125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000" indent="-252000">
              <a:lnSpc>
                <a:spcPct val="119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Minimalna wartość wydatków kwalifikowalnych w projekcie: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500 tys.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zł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 marL="252000" indent="-252000">
              <a:lnSpc>
                <a:spcPct val="119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Maksymalna wartość wydatków kwalifikowalnych w projekcie: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10 mln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zł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 marL="252000" indent="-252000">
              <a:lnSpc>
                <a:spcPct val="119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Maksymalny poziom dofinansowania: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80% wydatków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8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21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7884368" y="159097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3/3</a:t>
            </a:r>
          </a:p>
        </p:txBody>
      </p:sp>
      <p:sp>
        <p:nvSpPr>
          <p:cNvPr id="14" name="Tytuł 1"/>
          <p:cNvSpPr>
            <a:spLocks noGrp="1"/>
          </p:cNvSpPr>
          <p:nvPr>
            <p:ph type="title"/>
          </p:nvPr>
        </p:nvSpPr>
        <p:spPr>
          <a:xfrm>
            <a:off x="899592" y="482841"/>
            <a:ext cx="7560840" cy="734819"/>
          </a:xfrm>
        </p:spPr>
        <p:txBody>
          <a:bodyPr>
            <a:noAutofit/>
          </a:bodyPr>
          <a:lstStyle/>
          <a:p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Infrastruktura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badawczo-rozwojowa przedsiębiorstw </a:t>
            </a:r>
            <a:r>
              <a:rPr lang="pl-PL" sz="20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20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8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876576" y="411510"/>
            <a:ext cx="8159920" cy="734819"/>
          </a:xfrm>
        </p:spPr>
        <p:txBody>
          <a:bodyPr>
            <a:noAutofit/>
          </a:bodyPr>
          <a:lstStyle/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Działanie 1.13 Wsparcie dla firm we wczesnej fazie rozwoju </a:t>
            </a:r>
            <a:endParaRPr lang="pl-PL" sz="2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10" t="57014" r="22080" b="25427"/>
          <a:stretch/>
        </p:blipFill>
        <p:spPr>
          <a:xfrm>
            <a:off x="5045826" y="1299936"/>
            <a:ext cx="516901" cy="602440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2627784" y="1317600"/>
            <a:ext cx="1872208" cy="76944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 naboru: </a:t>
            </a:r>
          </a:p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kwiecień 2024 r.</a:t>
            </a:r>
            <a:r>
              <a:rPr lang="pl-PL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5724128" y="1317600"/>
            <a:ext cx="1824167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Alokacja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28,2 mln PLN</a:t>
            </a: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38" t="57816" r="57752" b="25427"/>
          <a:stretch/>
        </p:blipFill>
        <p:spPr>
          <a:xfrm>
            <a:off x="1814600" y="1317600"/>
            <a:ext cx="732484" cy="661077"/>
          </a:xfrm>
          <a:prstGeom prst="rect">
            <a:avLst/>
          </a:prstGeom>
        </p:spPr>
      </p:pic>
      <p:sp>
        <p:nvSpPr>
          <p:cNvPr id="15" name="Prostokąt 14"/>
          <p:cNvSpPr/>
          <p:nvPr/>
        </p:nvSpPr>
        <p:spPr>
          <a:xfrm>
            <a:off x="767556" y="733993"/>
            <a:ext cx="52031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 projektu A. Programy rozwojowe dla startupów </a:t>
            </a:r>
            <a:endParaRPr lang="pl-PL" sz="1600" b="1" dirty="0">
              <a:solidFill>
                <a:srgbClr val="003D8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Symbol zastępczy zawartości 5"/>
          <p:cNvSpPr txBox="1">
            <a:spLocks noGrp="1"/>
          </p:cNvSpPr>
          <p:nvPr>
            <p:ph idx="1"/>
          </p:nvPr>
        </p:nvSpPr>
        <p:spPr>
          <a:xfrm>
            <a:off x="836614" y="2499742"/>
            <a:ext cx="7199382" cy="3016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5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>
              <a:lnSpc>
                <a:spcPct val="119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Programy rozwojowe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 charakterze inkubacyjnym / akceleracyjnym)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realizowane przez wyspecjalizowane podmioty, na rzecz przedsiębiorstw na wczesnym etapie rozwoju z innowacyjnym potencjałem, mające na celu rozwój produktów lub przyspieszenie rozwoju firm.</a:t>
            </a:r>
          </a:p>
        </p:txBody>
      </p:sp>
      <p:sp>
        <p:nvSpPr>
          <p:cNvPr id="17" name="Prostokąt 16"/>
          <p:cNvSpPr/>
          <p:nvPr/>
        </p:nvSpPr>
        <p:spPr>
          <a:xfrm>
            <a:off x="836614" y="3939902"/>
            <a:ext cx="63307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000" indent="-252000"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Maksymalna wartość wydatków kwalifikowalnych: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10 mln zł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. </a:t>
            </a:r>
          </a:p>
        </p:txBody>
      </p:sp>
      <p:sp>
        <p:nvSpPr>
          <p:cNvPr id="1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22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7884368" y="87213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1/5</a:t>
            </a:r>
          </a:p>
        </p:txBody>
      </p:sp>
    </p:spTree>
    <p:extLst>
      <p:ext uri="{BB962C8B-B14F-4D97-AF65-F5344CB8AC3E}">
        <p14:creationId xmlns:p14="http://schemas.microsoft.com/office/powerpoint/2010/main" val="40024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Symbol zastępczy zawartości 5"/>
          <p:cNvSpPr txBox="1">
            <a:spLocks noGrp="1"/>
          </p:cNvSpPr>
          <p:nvPr>
            <p:ph idx="1"/>
          </p:nvPr>
        </p:nvSpPr>
        <p:spPr>
          <a:xfrm>
            <a:off x="971600" y="1146329"/>
            <a:ext cx="7200800" cy="3016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7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8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9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Programy inkubacyjne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skierowane do firm na wczesnym etapie rozwoju funkcjonujących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rynku nie dłużej niż 3 lata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licząc na moment złożenia aplikacji w programie inkubacyjnym, które posiadają innowacyjny pomysł 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potrzebują wsparcia w zakresie przygotowania modelu biznesowego, rozwoju produktu/usługi. 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 zakończeniu procesu inkubacji przygotowany zostanie raport z procesu inkubacji, zawierający rekomendacje dalszych prac i warunków rozwoju biznesu. </a:t>
            </a:r>
          </a:p>
        </p:txBody>
      </p:sp>
      <p:sp>
        <p:nvSpPr>
          <p:cNvPr id="6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23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7841657" y="163339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2/5</a:t>
            </a:r>
          </a:p>
        </p:txBody>
      </p:sp>
      <p:sp>
        <p:nvSpPr>
          <p:cNvPr id="3" name="Prostokąt 2"/>
          <p:cNvSpPr/>
          <p:nvPr/>
        </p:nvSpPr>
        <p:spPr>
          <a:xfrm>
            <a:off x="755576" y="339502"/>
            <a:ext cx="50193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Programy rozwojowe dla startupów </a:t>
            </a:r>
            <a:endParaRPr lang="pl-PL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70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Symbol zastępczy zawartości 5"/>
          <p:cNvSpPr txBox="1">
            <a:spLocks noGrp="1"/>
          </p:cNvSpPr>
          <p:nvPr>
            <p:ph idx="1"/>
          </p:nvPr>
        </p:nvSpPr>
        <p:spPr>
          <a:xfrm>
            <a:off x="971600" y="1138308"/>
            <a:ext cx="7200800" cy="30176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7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8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9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Programy akceleracyjne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skierowane są do startupów funkcjonujących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rynku nie dłużej niż 5 lat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licząc na moment złożenia aplikacji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programie akceleracyjnym, które mają już wypracowany prototyp produktu/usługi lub jego minimalną wersję i potrzebują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wsparcia,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rozwinąć produkt, poszukiwać odbiorców technologii/rozwiązań, zwiększyć skalę działania. </a:t>
            </a:r>
          </a:p>
          <a:p>
            <a:pPr>
              <a:lnSpc>
                <a:spcPct val="119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 akceleracji kończy się: </a:t>
            </a:r>
          </a:p>
          <a:p>
            <a:pPr marL="536575" lvl="1" indent="-268288">
              <a:lnSpc>
                <a:spcPct val="119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raportem zawierającym ocenę stopnia gotowości przedsiębiorstwa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podjęcia działalności rynkowej i możliwość walidacji rynkowej, </a:t>
            </a:r>
          </a:p>
          <a:p>
            <a:pPr marL="536575" lvl="1" indent="-268288">
              <a:lnSpc>
                <a:spcPct val="119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lub pozyskaniem wyników walidacji produktu w warunkach odpowiadających warunkom rzeczywistym (rynkowym).</a:t>
            </a:r>
          </a:p>
        </p:txBody>
      </p:sp>
      <p:sp>
        <p:nvSpPr>
          <p:cNvPr id="6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24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7841657" y="154836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3/5</a:t>
            </a:r>
          </a:p>
        </p:txBody>
      </p:sp>
      <p:sp>
        <p:nvSpPr>
          <p:cNvPr id="11" name="Prostokąt 10"/>
          <p:cNvSpPr/>
          <p:nvPr/>
        </p:nvSpPr>
        <p:spPr>
          <a:xfrm>
            <a:off x="755576" y="339502"/>
            <a:ext cx="50193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Programy rozwojowe dla startupów </a:t>
            </a:r>
            <a:endParaRPr lang="pl-PL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86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Symbol zastępczy zawartości 5"/>
          <p:cNvSpPr txBox="1">
            <a:spLocks noGrp="1"/>
          </p:cNvSpPr>
          <p:nvPr>
            <p:ph idx="1"/>
          </p:nvPr>
        </p:nvSpPr>
        <p:spPr>
          <a:xfrm>
            <a:off x="971600" y="1146329"/>
            <a:ext cx="7200799" cy="30815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7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8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9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Premiowane będą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programy rozwojowe realizowane w obszarach RIS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dedykowane Przemysłowi 4.0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lub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Gospodarce o obiegu zamkniętym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Premiowane będą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programy akceleracyjne zakładające współpracę startupu z odbiorcą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tworzonych przez niego rozwiązań/technologii. 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ramach programów akceleracyjnych premiowane będą firmy funkcjonujące na rynku nie dłużej niż 3 lata licząc na moment złożenia aplikacji w programie akceleracyjnym. </a:t>
            </a:r>
          </a:p>
        </p:txBody>
      </p:sp>
      <p:sp>
        <p:nvSpPr>
          <p:cNvPr id="6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25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7841657" y="154836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4/5</a:t>
            </a:r>
          </a:p>
        </p:txBody>
      </p:sp>
      <p:sp>
        <p:nvSpPr>
          <p:cNvPr id="11" name="Prostokąt 10"/>
          <p:cNvSpPr/>
          <p:nvPr/>
        </p:nvSpPr>
        <p:spPr>
          <a:xfrm>
            <a:off x="755576" y="339502"/>
            <a:ext cx="50193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Programy rozwojowe dla startupów </a:t>
            </a:r>
            <a:endParaRPr lang="pl-PL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43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Symbol zastępczy zawartości 5"/>
          <p:cNvSpPr txBox="1">
            <a:spLocks noGrp="1"/>
          </p:cNvSpPr>
          <p:nvPr>
            <p:ph idx="1"/>
          </p:nvPr>
        </p:nvSpPr>
        <p:spPr>
          <a:xfrm>
            <a:off x="968822" y="1146329"/>
            <a:ext cx="4217630" cy="47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7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8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9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>
              <a:lnSpc>
                <a:spcPct val="119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ramach programów rozwojowych:</a:t>
            </a: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673882432"/>
              </p:ext>
            </p:extLst>
          </p:nvPr>
        </p:nvGraphicFramePr>
        <p:xfrm>
          <a:off x="323528" y="1059582"/>
          <a:ext cx="8640960" cy="4414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665654" y="2266270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5093577" y="2271968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</a:p>
        </p:txBody>
      </p:sp>
      <p:sp>
        <p:nvSpPr>
          <p:cNvPr id="12" name="pole tekstowe 11"/>
          <p:cNvSpPr txBox="1"/>
          <p:nvPr/>
        </p:nvSpPr>
        <p:spPr>
          <a:xfrm>
            <a:off x="665654" y="3870167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</a:p>
        </p:txBody>
      </p:sp>
      <p:sp>
        <p:nvSpPr>
          <p:cNvPr id="13" name="pole tekstowe 12"/>
          <p:cNvSpPr txBox="1"/>
          <p:nvPr/>
        </p:nvSpPr>
        <p:spPr>
          <a:xfrm>
            <a:off x="5093577" y="3870167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</a:p>
        </p:txBody>
      </p:sp>
      <p:sp>
        <p:nvSpPr>
          <p:cNvPr id="14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26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7884368" y="231780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5/5</a:t>
            </a:r>
          </a:p>
        </p:txBody>
      </p:sp>
      <p:sp>
        <p:nvSpPr>
          <p:cNvPr id="16" name="Prostokąt 15"/>
          <p:cNvSpPr/>
          <p:nvPr/>
        </p:nvSpPr>
        <p:spPr>
          <a:xfrm>
            <a:off x="755576" y="339502"/>
            <a:ext cx="50193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Programy rozwojowe dla startupów </a:t>
            </a:r>
            <a:endParaRPr lang="pl-PL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58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899592" y="411510"/>
            <a:ext cx="8136904" cy="734819"/>
          </a:xfrm>
        </p:spPr>
        <p:txBody>
          <a:bodyPr>
            <a:noAutofit/>
          </a:bodyPr>
          <a:lstStyle/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Działanie 1.1 Projekty badawczo-rozwojowe przedsiębiorstw</a:t>
            </a:r>
            <a:endParaRPr lang="pl-PL" sz="2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755576" y="770872"/>
            <a:ext cx="7103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8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 projektu A. Prace B+R z przygotowaniem do wdrożenia</a:t>
            </a:r>
            <a:endParaRPr lang="pl-PL" sz="1800" b="1" dirty="0"/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60" t="57561" r="21919" b="25427"/>
          <a:stretch/>
        </p:blipFill>
        <p:spPr>
          <a:xfrm>
            <a:off x="5009378" y="1326544"/>
            <a:ext cx="608054" cy="648072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661079" y="1377413"/>
            <a:ext cx="1824167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Alokacja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89,5 mln PLN</a:t>
            </a:r>
          </a:p>
        </p:txBody>
      </p:sp>
      <p:sp>
        <p:nvSpPr>
          <p:cNvPr id="13" name="pole tekstowe 12"/>
          <p:cNvSpPr txBox="1"/>
          <p:nvPr/>
        </p:nvSpPr>
        <p:spPr>
          <a:xfrm>
            <a:off x="3077871" y="1377413"/>
            <a:ext cx="1945525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 naboru: 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czerwiec 2024 r.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5" t="57561" r="59484" b="25427"/>
          <a:stretch/>
        </p:blipFill>
        <p:spPr>
          <a:xfrm>
            <a:off x="2380476" y="1394602"/>
            <a:ext cx="717377" cy="648072"/>
          </a:xfrm>
          <a:prstGeom prst="rect">
            <a:avLst/>
          </a:prstGeom>
        </p:spPr>
      </p:pic>
      <p:sp>
        <p:nvSpPr>
          <p:cNvPr id="15" name="Symbol zastępczy zawartości 5"/>
          <p:cNvSpPr txBox="1">
            <a:spLocks noGrp="1"/>
          </p:cNvSpPr>
          <p:nvPr>
            <p:ph idx="1"/>
          </p:nvPr>
        </p:nvSpPr>
        <p:spPr>
          <a:xfrm>
            <a:off x="922129" y="2214535"/>
            <a:ext cx="7200800" cy="2755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 anchor="t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8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9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10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Calibri"/>
              </a:rPr>
              <a:t>Badania przemysłowe i eksperymentalne prace rozwojowe.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Tworzenie i testowanie prototypów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lub instalacji demonstracyjnych.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Elementem uzupełniającym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projektu może być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przygotowanie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wdrożenia,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obejmujące np. ochronę własności intelektualnej i analizy przedwdrożeniowe.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Wsparcie uzyskają projekty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MŚP i przedsiębiorstw typu small </a:t>
            </a:r>
            <a:r>
              <a:rPr lang="pl-PL" sz="16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mid-caps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inne przedsiębiorstwa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będą wspierane 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 warunkiem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współpracy z MŚP.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27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7884368" y="110138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426757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795143886"/>
              </p:ext>
            </p:extLst>
          </p:nvPr>
        </p:nvGraphicFramePr>
        <p:xfrm>
          <a:off x="-1404664" y="1707654"/>
          <a:ext cx="7578368" cy="2857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7" name="Prostokąt 16"/>
          <p:cNvSpPr/>
          <p:nvPr/>
        </p:nvSpPr>
        <p:spPr>
          <a:xfrm>
            <a:off x="971600" y="1129531"/>
            <a:ext cx="68407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000" indent="-252000"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Przedsiębiorca dokonuje wyboru modelu realizacji projektu: </a:t>
            </a:r>
          </a:p>
        </p:txBody>
      </p:sp>
      <p:sp>
        <p:nvSpPr>
          <p:cNvPr id="18" name="Strzałka w prawo 17"/>
          <p:cNvSpPr/>
          <p:nvPr/>
        </p:nvSpPr>
        <p:spPr>
          <a:xfrm>
            <a:off x="3871759" y="2802092"/>
            <a:ext cx="749395" cy="158129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Strzałka w prawo 18"/>
          <p:cNvSpPr/>
          <p:nvPr/>
        </p:nvSpPr>
        <p:spPr>
          <a:xfrm>
            <a:off x="3871758" y="3351861"/>
            <a:ext cx="749395" cy="158129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Prostokąt 19"/>
          <p:cNvSpPr/>
          <p:nvPr/>
        </p:nvSpPr>
        <p:spPr>
          <a:xfrm>
            <a:off x="4741530" y="2711879"/>
            <a:ext cx="22685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organizacja badawcza </a:t>
            </a:r>
          </a:p>
        </p:txBody>
      </p:sp>
      <p:sp>
        <p:nvSpPr>
          <p:cNvPr id="21" name="Prostokąt 20"/>
          <p:cNvSpPr/>
          <p:nvPr/>
        </p:nvSpPr>
        <p:spPr>
          <a:xfrm>
            <a:off x="4741530" y="3141770"/>
            <a:ext cx="33588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przedsiębiorca posiadający status centrum badawczo-rozwojowego </a:t>
            </a:r>
          </a:p>
        </p:txBody>
      </p:sp>
      <p:sp>
        <p:nvSpPr>
          <p:cNvPr id="1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28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7884368" y="123478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2/2</a:t>
            </a:r>
          </a:p>
        </p:txBody>
      </p:sp>
      <p:sp>
        <p:nvSpPr>
          <p:cNvPr id="3" name="Prostokąt 2"/>
          <p:cNvSpPr/>
          <p:nvPr/>
        </p:nvSpPr>
        <p:spPr>
          <a:xfrm>
            <a:off x="755576" y="362981"/>
            <a:ext cx="60163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Prace B+R z przygotowaniem do wdrożenia</a:t>
            </a:r>
            <a:endParaRPr lang="pl-PL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89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ole tekstowe 11"/>
          <p:cNvSpPr txBox="1"/>
          <p:nvPr/>
        </p:nvSpPr>
        <p:spPr>
          <a:xfrm>
            <a:off x="899592" y="1012269"/>
            <a:ext cx="21846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Kraków </a:t>
            </a:r>
            <a:b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ul. Jasnogórska 11</a:t>
            </a:r>
          </a:p>
          <a:p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 piętro</a:t>
            </a:r>
          </a:p>
        </p:txBody>
      </p:sp>
      <p:sp>
        <p:nvSpPr>
          <p:cNvPr id="13" name="Prostokąt 12"/>
          <p:cNvSpPr/>
          <p:nvPr/>
        </p:nvSpPr>
        <p:spPr>
          <a:xfrm>
            <a:off x="899592" y="2019155"/>
            <a:ext cx="2512399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t-BR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tel.</a:t>
            </a:r>
            <a:r>
              <a:rPr lang="pt-BR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12 37-69-195 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pt-BR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451 071 302 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pt-BR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451 071 303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pt-BR" sz="8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8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e-mail: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  <a:hlinkClick r:id="rId2" tooltip="Adres e-mail do Punktu Kontaktowego MCP"/>
              </a:rPr>
              <a:t>info@mcp.malopolska.pl</a:t>
            </a:r>
            <a:endParaRPr lang="pl-P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99592" y="3795101"/>
            <a:ext cx="1613091" cy="462504"/>
          </a:xfrm>
          <a:prstGeom prst="rect">
            <a:avLst/>
          </a:prstGeom>
        </p:spPr>
      </p:pic>
      <p:sp>
        <p:nvSpPr>
          <p:cNvPr id="15" name="Tytuł 1"/>
          <p:cNvSpPr>
            <a:spLocks noGrp="1"/>
          </p:cNvSpPr>
          <p:nvPr>
            <p:ph type="title"/>
          </p:nvPr>
        </p:nvSpPr>
        <p:spPr>
          <a:xfrm>
            <a:off x="981843" y="296600"/>
            <a:ext cx="5318741" cy="430536"/>
          </a:xfrm>
        </p:spPr>
        <p:txBody>
          <a:bodyPr>
            <a:noAutofit/>
          </a:bodyPr>
          <a:lstStyle/>
          <a:p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Punkt kontaktowy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w MCP</a:t>
            </a:r>
          </a:p>
        </p:txBody>
      </p:sp>
      <p:pic>
        <p:nvPicPr>
          <p:cNvPr id="16" name="Obraz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44445"/>
            <a:ext cx="3126465" cy="4431756"/>
          </a:xfrm>
          <a:prstGeom prst="rect">
            <a:avLst/>
          </a:prstGeom>
        </p:spPr>
      </p:pic>
      <p:sp>
        <p:nvSpPr>
          <p:cNvPr id="8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29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04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2430B7D-8364-4D7A-AE47-9AA414D9F7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9792" y="3435847"/>
            <a:ext cx="5544616" cy="79208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2800" cap="all" dirty="0" smtClean="0">
                <a:solidFill>
                  <a:srgbClr val="002073"/>
                </a:solidFill>
                <a:latin typeface="Arial"/>
                <a:ea typeface="Open Sans"/>
                <a:cs typeface="Arial"/>
              </a:rPr>
              <a:t>trwające </a:t>
            </a:r>
            <a:r>
              <a:rPr lang="pl-PL" sz="2800" cap="all" dirty="0">
                <a:solidFill>
                  <a:srgbClr val="002073"/>
                </a:solidFill>
                <a:latin typeface="Arial"/>
                <a:ea typeface="Open Sans"/>
                <a:cs typeface="Arial"/>
              </a:rPr>
              <a:t>nabory</a:t>
            </a:r>
            <a:r>
              <a:rPr lang="pl-PL" sz="1900" dirty="0"/>
              <a:t/>
            </a:r>
            <a:br>
              <a:rPr lang="pl-PL" sz="1900" dirty="0"/>
            </a:br>
            <a:endParaRPr lang="pl-PL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6408787" cy="305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68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2430B7D-8364-4D7A-AE47-9AA414D9F7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6285" y="3309204"/>
            <a:ext cx="4487609" cy="932338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Dziękuję za uwagę</a:t>
            </a:r>
            <a:r>
              <a:rPr lang="pl-PL" cap="all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cap="al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900" cap="all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900" cap="al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300" b="0" dirty="0">
                <a:latin typeface="Arial" panose="020B0604020202020204" pitchFamily="34" charset="0"/>
                <a:cs typeface="Arial" panose="020B0604020202020204" pitchFamily="34" charset="0"/>
              </a:rPr>
              <a:t>Małopolskie Centrum Przedsiębiorczości</a:t>
            </a:r>
            <a:br>
              <a:rPr lang="pl-PL" sz="13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300" dirty="0">
                <a:latin typeface="Arial" panose="020B0604020202020204" pitchFamily="34" charset="0"/>
                <a:cs typeface="Arial" panose="020B0604020202020204" pitchFamily="34" charset="0"/>
              </a:rPr>
              <a:t>Punkt Kontaktowy</a:t>
            </a:r>
            <a:br>
              <a:rPr lang="pl-PL" sz="13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300" dirty="0">
                <a:latin typeface="Arial" panose="020B0604020202020204" pitchFamily="34" charset="0"/>
                <a:cs typeface="Arial" panose="020B0604020202020204" pitchFamily="34" charset="0"/>
              </a:rPr>
              <a:t>Kraków, ul. Jasnogórska 11</a:t>
            </a:r>
            <a:br>
              <a:rPr lang="pl-PL" sz="13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300" dirty="0">
                <a:latin typeface="Arial" panose="020B0604020202020204" pitchFamily="34" charset="0"/>
                <a:cs typeface="Arial" panose="020B0604020202020204" pitchFamily="34" charset="0"/>
              </a:rPr>
              <a:t>p. 206, II piętro</a:t>
            </a:r>
            <a:br>
              <a:rPr lang="pl-PL" sz="13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0"/>
          <a:stretch/>
        </p:blipFill>
        <p:spPr>
          <a:xfrm>
            <a:off x="1143181" y="136"/>
            <a:ext cx="4487945" cy="3074238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6012160" y="1853232"/>
            <a:ext cx="2259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57865"/>
            <a:endParaRPr lang="pl-PL" sz="1400" dirty="0">
              <a:solidFill>
                <a:srgbClr val="0051B0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865"/>
            <a:r>
              <a:rPr lang="pl-PL" sz="14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www.mcp.malopolska.pl</a:t>
            </a:r>
            <a:endParaRPr lang="pl-PL" sz="1400" dirty="0">
              <a:solidFill>
                <a:srgbClr val="0051B0">
                  <a:lumMod val="75000"/>
                </a:srgbClr>
              </a:solidFill>
              <a:latin typeface="Calibri" panose="020F0502020204030204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67" t="19408" r="30502" b="62222"/>
          <a:stretch/>
        </p:blipFill>
        <p:spPr>
          <a:xfrm>
            <a:off x="6300192" y="2345761"/>
            <a:ext cx="1318916" cy="52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14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ytuł 1"/>
          <p:cNvSpPr>
            <a:spLocks noGrp="1"/>
          </p:cNvSpPr>
          <p:nvPr>
            <p:ph type="title"/>
          </p:nvPr>
        </p:nvSpPr>
        <p:spPr>
          <a:xfrm>
            <a:off x="841340" y="333321"/>
            <a:ext cx="6912767" cy="654529"/>
          </a:xfrm>
        </p:spPr>
        <p:txBody>
          <a:bodyPr>
            <a:normAutofit fontScale="90000"/>
          </a:bodyPr>
          <a:lstStyle/>
          <a:p>
            <a:pPr>
              <a:lnSpc>
                <a:spcPts val="2500"/>
              </a:lnSpc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Działanie 1.11 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Rozwój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MŚP w obszarze cyfryzacji i Przemysłu 4.0 </a:t>
            </a:r>
          </a:p>
        </p:txBody>
      </p:sp>
      <p:sp>
        <p:nvSpPr>
          <p:cNvPr id="13" name="Symbol zastępczy zawartości 5"/>
          <p:cNvSpPr txBox="1">
            <a:spLocks noGrp="1"/>
          </p:cNvSpPr>
          <p:nvPr>
            <p:ph idx="1"/>
          </p:nvPr>
        </p:nvSpPr>
        <p:spPr>
          <a:xfrm>
            <a:off x="1015134" y="2253211"/>
            <a:ext cx="7200800" cy="2834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defTabSz="685787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Clr>
                <a:srgbClr val="003399"/>
              </a:buClr>
              <a:buSzTx/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Wsparcie na 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wdrożenie rozwiązań w zakresie cyfryzacji </a:t>
            </a:r>
            <a:b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Przemysłu 4.0</a:t>
            </a:r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obarczonych </a:t>
            </a:r>
            <a:r>
              <a:rPr lang="pl-PL" sz="1600" b="1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wysokim poziomem ryzyka </a:t>
            </a:r>
            <a:br>
              <a:rPr lang="pl-PL" sz="1600" b="1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trudnością w ustanowieniu zabezpieczenia pod ewentualny kredyt bankowy.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Dofinansowanie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zakupu robotów przemysłowych,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zaawansowanych rozwiązań cyfrowych i oprogramowania.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Wdrożenie specjalistycznych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rozwiązań </a:t>
            </a:r>
            <a:r>
              <a:rPr lang="pl-PL" sz="16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robotycznych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/cyfrowych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Wsparcie uzyskają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mikro, małe i średnie przedsiębiorstwa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50" t="57561" r="22248" b="25427"/>
          <a:stretch/>
        </p:blipFill>
        <p:spPr>
          <a:xfrm>
            <a:off x="5148064" y="1360510"/>
            <a:ext cx="687725" cy="734508"/>
          </a:xfrm>
          <a:prstGeom prst="rect">
            <a:avLst/>
          </a:prstGeom>
        </p:spPr>
      </p:pic>
      <p:sp>
        <p:nvSpPr>
          <p:cNvPr id="16" name="pole tekstowe 15"/>
          <p:cNvSpPr txBox="1"/>
          <p:nvPr/>
        </p:nvSpPr>
        <p:spPr>
          <a:xfrm>
            <a:off x="2895348" y="1384781"/>
            <a:ext cx="1956480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Nabór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4.04.2024 r.</a:t>
            </a:r>
          </a:p>
        </p:txBody>
      </p:sp>
      <p:sp>
        <p:nvSpPr>
          <p:cNvPr id="17" name="pole tekstowe 16"/>
          <p:cNvSpPr txBox="1"/>
          <p:nvPr/>
        </p:nvSpPr>
        <p:spPr>
          <a:xfrm>
            <a:off x="5940152" y="1384781"/>
            <a:ext cx="1599214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Alokacja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67,1 mln PLN</a:t>
            </a:r>
          </a:p>
        </p:txBody>
      </p:sp>
      <p:pic>
        <p:nvPicPr>
          <p:cNvPr id="18" name="Obraz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38" t="57561" r="57516" b="25427"/>
          <a:stretch/>
        </p:blipFill>
        <p:spPr>
          <a:xfrm>
            <a:off x="2014332" y="1310954"/>
            <a:ext cx="805011" cy="721498"/>
          </a:xfrm>
          <a:prstGeom prst="rect">
            <a:avLst/>
          </a:prstGeom>
        </p:spPr>
      </p:pic>
      <p:sp>
        <p:nvSpPr>
          <p:cNvPr id="19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4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7841657" y="226795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1/8</a:t>
            </a:r>
          </a:p>
        </p:txBody>
      </p:sp>
    </p:spTree>
    <p:extLst>
      <p:ext uri="{BB962C8B-B14F-4D97-AF65-F5344CB8AC3E}">
        <p14:creationId xmlns:p14="http://schemas.microsoft.com/office/powerpoint/2010/main" val="90264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ymbol zastępczy zawartości 5"/>
          <p:cNvSpPr txBox="1">
            <a:spLocks/>
          </p:cNvSpPr>
          <p:nvPr/>
        </p:nvSpPr>
        <p:spPr>
          <a:xfrm>
            <a:off x="971600" y="1131590"/>
            <a:ext cx="7200800" cy="8856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>
              <a:buFontTx/>
              <a:buNone/>
            </a:pPr>
            <a:r>
              <a:rPr lang="pl-PL" sz="1600" b="1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Transformacja cyfrowa/Przemysłu 4.0</a:t>
            </a:r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proces adaptacji </a:t>
            </a:r>
            <a:r>
              <a:rPr lang="pl-PL" sz="1600" dirty="0" smtClean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przez </a:t>
            </a:r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przedsiębiorstwa szerokiego katalogu cyfrowych rozwiązań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 zakresie: </a:t>
            </a:r>
          </a:p>
        </p:txBody>
      </p:sp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3305854701"/>
              </p:ext>
            </p:extLst>
          </p:nvPr>
        </p:nvGraphicFramePr>
        <p:xfrm>
          <a:off x="1115616" y="1995686"/>
          <a:ext cx="6840760" cy="2780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7841657" y="243552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2/8</a:t>
            </a:r>
          </a:p>
        </p:txBody>
      </p:sp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841341" y="285620"/>
            <a:ext cx="6682988" cy="654529"/>
          </a:xfrm>
        </p:spPr>
        <p:txBody>
          <a:bodyPr>
            <a:normAutofit fontScale="90000"/>
          </a:bodyPr>
          <a:lstStyle/>
          <a:p>
            <a:pPr>
              <a:lnSpc>
                <a:spcPts val="2700"/>
              </a:lnSpc>
            </a:pP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Rozwój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MŚP w obszarze cyfryzacji 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Przemysłu 4.0 </a:t>
            </a:r>
          </a:p>
        </p:txBody>
      </p:sp>
    </p:spTree>
    <p:extLst>
      <p:ext uri="{BB962C8B-B14F-4D97-AF65-F5344CB8AC3E}">
        <p14:creationId xmlns:p14="http://schemas.microsoft.com/office/powerpoint/2010/main" val="77109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5"/>
          <p:cNvSpPr txBox="1">
            <a:spLocks noGrp="1"/>
          </p:cNvSpPr>
          <p:nvPr>
            <p:ph idx="1"/>
          </p:nvPr>
        </p:nvSpPr>
        <p:spPr>
          <a:xfrm>
            <a:off x="841341" y="1198778"/>
            <a:ext cx="7200800" cy="6237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>
              <a:buNone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Warunkiem</a:t>
            </a:r>
            <a:r>
              <a:rPr lang="pl-PL" sz="1600" i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transformacji jest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wykorzystanie rozwiązań cyfrowych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oraz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zasobów danych w celu:​</a:t>
            </a:r>
          </a:p>
        </p:txBody>
      </p:sp>
      <p:sp>
        <p:nvSpPr>
          <p:cNvPr id="7" name="Prostokąt 6"/>
          <p:cNvSpPr/>
          <p:nvPr/>
        </p:nvSpPr>
        <p:spPr>
          <a:xfrm>
            <a:off x="841341" y="2081160"/>
            <a:ext cx="7200800" cy="2235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000" indent="-252000">
              <a:lnSpc>
                <a:spcPct val="119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większego usieciowienia wewnętrznej struktury, ​</a:t>
            </a:r>
          </a:p>
          <a:p>
            <a:pPr marL="252000" indent="-252000">
              <a:lnSpc>
                <a:spcPct val="119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zmiany relacji z klientami, dostawcami i podwykonawcami, ​</a:t>
            </a:r>
          </a:p>
          <a:p>
            <a:pPr marL="252000" indent="-252000">
              <a:lnSpc>
                <a:spcPct val="119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zmiany modelu biznesowego, ​</a:t>
            </a:r>
          </a:p>
          <a:p>
            <a:pPr marL="252000" indent="-252000">
              <a:lnSpc>
                <a:spcPct val="119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zwiększenia produktywności przedsiębiorstwa, ​</a:t>
            </a:r>
          </a:p>
          <a:p>
            <a:pPr marL="252000" indent="-252000">
              <a:lnSpc>
                <a:spcPct val="119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obniżenia kosztów funkcjonowania, ​</a:t>
            </a:r>
          </a:p>
          <a:p>
            <a:pPr marL="252000" indent="-252000">
              <a:lnSpc>
                <a:spcPct val="119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ulepszenia produktu/usługi.​</a:t>
            </a:r>
          </a:p>
        </p:txBody>
      </p:sp>
      <p:sp>
        <p:nvSpPr>
          <p:cNvPr id="8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6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7841657" y="197457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3/8</a:t>
            </a:r>
          </a:p>
        </p:txBody>
      </p:sp>
      <p:sp>
        <p:nvSpPr>
          <p:cNvPr id="10" name="Tytuł 1"/>
          <p:cNvSpPr>
            <a:spLocks noGrp="1"/>
          </p:cNvSpPr>
          <p:nvPr>
            <p:ph type="title"/>
          </p:nvPr>
        </p:nvSpPr>
        <p:spPr>
          <a:xfrm>
            <a:off x="841341" y="285620"/>
            <a:ext cx="6682988" cy="654529"/>
          </a:xfrm>
        </p:spPr>
        <p:txBody>
          <a:bodyPr>
            <a:normAutofit fontScale="90000"/>
          </a:bodyPr>
          <a:lstStyle/>
          <a:p>
            <a:pPr>
              <a:lnSpc>
                <a:spcPts val="2700"/>
              </a:lnSpc>
            </a:pP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Rozwój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MŚP w obszarze cyfryzacji 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Przemysłu 4.0 </a:t>
            </a:r>
          </a:p>
        </p:txBody>
      </p:sp>
    </p:spTree>
    <p:extLst>
      <p:ext uri="{BB962C8B-B14F-4D97-AF65-F5344CB8AC3E}">
        <p14:creationId xmlns:p14="http://schemas.microsoft.com/office/powerpoint/2010/main" val="3279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zawartości 5"/>
          <p:cNvSpPr txBox="1">
            <a:spLocks noGrp="1"/>
          </p:cNvSpPr>
          <p:nvPr>
            <p:ph idx="1"/>
          </p:nvPr>
        </p:nvSpPr>
        <p:spPr>
          <a:xfrm>
            <a:off x="891410" y="1166425"/>
            <a:ext cx="7200800" cy="2736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możliwości uzyskania wsparcia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wykluczone</a:t>
            </a:r>
            <a:r>
              <a:rPr lang="pl-PL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będą rozwiązania o mniej specjalistycznym charakterze:​ 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zakup oprogramowania biurowego, księgowego, ​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systemy operacyjne komputerów osobistych, ​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powszechnie znane i dostępne oprogramowanie.​</a:t>
            </a:r>
          </a:p>
        </p:txBody>
      </p:sp>
      <p:sp>
        <p:nvSpPr>
          <p:cNvPr id="5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7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7884368" y="148655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4/8</a:t>
            </a:r>
          </a:p>
        </p:txBody>
      </p:sp>
      <p:sp>
        <p:nvSpPr>
          <p:cNvPr id="9" name="Tytuł 1"/>
          <p:cNvSpPr>
            <a:spLocks noGrp="1"/>
          </p:cNvSpPr>
          <p:nvPr>
            <p:ph type="title"/>
          </p:nvPr>
        </p:nvSpPr>
        <p:spPr>
          <a:xfrm>
            <a:off x="891410" y="333321"/>
            <a:ext cx="6682988" cy="654529"/>
          </a:xfrm>
        </p:spPr>
        <p:txBody>
          <a:bodyPr>
            <a:normAutofit fontScale="90000"/>
          </a:bodyPr>
          <a:lstStyle/>
          <a:p>
            <a:pPr>
              <a:lnSpc>
                <a:spcPts val="2700"/>
              </a:lnSpc>
            </a:pP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Rozwój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MŚP w obszarze cyfryzacji 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Przemysłu 4.0 </a:t>
            </a:r>
          </a:p>
        </p:txBody>
      </p:sp>
    </p:spTree>
    <p:extLst>
      <p:ext uri="{BB962C8B-B14F-4D97-AF65-F5344CB8AC3E}">
        <p14:creationId xmlns:p14="http://schemas.microsoft.com/office/powerpoint/2010/main" val="341236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zawartości 5"/>
          <p:cNvSpPr txBox="1">
            <a:spLocks/>
          </p:cNvSpPr>
          <p:nvPr/>
        </p:nvSpPr>
        <p:spPr>
          <a:xfrm>
            <a:off x="835841" y="1426375"/>
            <a:ext cx="7298696" cy="23762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Działania realizowane w ramach projektu muszą z niego wynikać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gdy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 nie będzie realizował wszystkich działań w nim przewidzianych należy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wykazać, że zaplanowane w ramach projektu działania stanowią spójną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logiczną całość prowadzącą do wymiernych efektów w obszarze transformacji cyfrowej/​w kierunku Przemysłu 4.0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Jego opracowanie następuje przed złożeniem wniosku ​o dofinansowanie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należy go przedstawić razem z wnioskiem ​o dofinansowanie.​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 może być sporządzony wcześniej niż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stycznia 2023 r.​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765041" y="996448"/>
            <a:ext cx="35326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Plan transformacji cyfrowej:</a:t>
            </a:r>
          </a:p>
        </p:txBody>
      </p:sp>
      <p:sp>
        <p:nvSpPr>
          <p:cNvPr id="2" name="Prostokąt 1"/>
          <p:cNvSpPr/>
          <p:nvPr/>
        </p:nvSpPr>
        <p:spPr>
          <a:xfrm>
            <a:off x="933121" y="3981139"/>
            <a:ext cx="7205090" cy="86139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pl-PL" sz="14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Może być sporządzony </a:t>
            </a:r>
            <a:r>
              <a:rPr lang="pl-PL" sz="14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samodzielnie przez Wnioskodawcę lub jego personel, </a:t>
            </a:r>
            <a:r>
              <a:rPr lang="pl-PL" sz="14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4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4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pl-PL" sz="14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ile posiada on stosowną wiedzę i kompetencje. Koszt taki nie wpisuje się jednak w katalog wydatków kwalifikowanych i będzie stanowić koszt niekwalifikowany.​</a:t>
            </a:r>
          </a:p>
        </p:txBody>
      </p:sp>
      <p:sp>
        <p:nvSpPr>
          <p:cNvPr id="7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8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7891729" y="148655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5/8</a:t>
            </a:r>
          </a:p>
        </p:txBody>
      </p:sp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835841" y="333103"/>
            <a:ext cx="7115035" cy="654529"/>
          </a:xfrm>
        </p:spPr>
        <p:txBody>
          <a:bodyPr>
            <a:normAutofit fontScale="90000"/>
          </a:bodyPr>
          <a:lstStyle/>
          <a:p>
            <a:pPr>
              <a:lnSpc>
                <a:spcPts val="2700"/>
              </a:lnSpc>
            </a:pP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Rozwój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MŚP w obszarze cyfryzacji 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Przemysłu 4.0 </a:t>
            </a:r>
          </a:p>
        </p:txBody>
      </p:sp>
    </p:spTree>
    <p:extLst>
      <p:ext uri="{BB962C8B-B14F-4D97-AF65-F5344CB8AC3E}">
        <p14:creationId xmlns:p14="http://schemas.microsoft.com/office/powerpoint/2010/main" val="242682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zawartości 5"/>
          <p:cNvSpPr txBox="1">
            <a:spLocks/>
          </p:cNvSpPr>
          <p:nvPr/>
        </p:nvSpPr>
        <p:spPr>
          <a:xfrm>
            <a:off x="976879" y="953605"/>
            <a:ext cx="7205090" cy="36446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Wydatki kwalifikowalne: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zakup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usług doradczych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potrzeby opracowania i wdrożenia planu transformacji cyfrowej, ​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zakup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nowych środków trwałych, w tym maszyn ​i urządzeń, sprzętu komputerowego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zakup wartości niematerialnych i prawnych, w tym oprogramowania,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formie patentów, licencji, know-how,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roboty budowlane, o ile są bezpośrednio związane z instalacją maszyn 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urządzeń, ​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zakup usług szkoleniowych dot. podnoszenia kompetencji i umiejętności przedsiębiorstw niezbędnych ​w procesach transformacji (cross-</a:t>
            </a:r>
            <a:r>
              <a:rPr lang="pl-PL" sz="1600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financing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).​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9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7841657" y="195486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6/8</a:t>
            </a:r>
          </a:p>
        </p:txBody>
      </p:sp>
      <p:sp>
        <p:nvSpPr>
          <p:cNvPr id="10" name="Tytuł 1"/>
          <p:cNvSpPr>
            <a:spLocks noGrp="1"/>
          </p:cNvSpPr>
          <p:nvPr>
            <p:ph type="title"/>
          </p:nvPr>
        </p:nvSpPr>
        <p:spPr>
          <a:xfrm>
            <a:off x="835841" y="333103"/>
            <a:ext cx="7115035" cy="654529"/>
          </a:xfrm>
        </p:spPr>
        <p:txBody>
          <a:bodyPr>
            <a:normAutofit fontScale="90000"/>
          </a:bodyPr>
          <a:lstStyle/>
          <a:p>
            <a:pPr>
              <a:lnSpc>
                <a:spcPts val="2700"/>
              </a:lnSpc>
            </a:pP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Rozwój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MŚP w obszarze cyfryzacji 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Przemysłu 4.0 </a:t>
            </a:r>
          </a:p>
        </p:txBody>
      </p:sp>
    </p:spTree>
    <p:extLst>
      <p:ext uri="{BB962C8B-B14F-4D97-AF65-F5344CB8AC3E}">
        <p14:creationId xmlns:p14="http://schemas.microsoft.com/office/powerpoint/2010/main" val="390341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lannerID xmlns="c55646da-b583-4422-8edf-c2471e69b50a" xsi:nil="true"/>
    <DR_stop xmlns="27f57e9e-8363-413d-800b-f05ef200be69" xsi:nil="true"/>
    <hip xmlns="27f57e9e-8363-413d-800b-f05ef200be69">
      <Url xsi:nil="true"/>
      <Description xsi:nil="true"/>
    </hip>
    <Znak_sprawyT xmlns="27f57e9e-8363-413d-800b-f05ef200be69" xsi:nil="true"/>
    <lcf76f155ced4ddcb4097134ff3c332f xmlns="27f57e9e-8363-413d-800b-f05ef200be69">
      <Terms xmlns="http://schemas.microsoft.com/office/infopath/2007/PartnerControls"/>
    </lcf76f155ced4ddcb4097134ff3c332f>
    <DR_opiekun xmlns="27f57e9e-8363-413d-800b-f05ef200be69">
      <UserInfo>
        <DisplayName/>
        <AccountId xsi:nil="true"/>
        <AccountType/>
      </UserInfo>
    </DR_opiekun>
    <DR_start xmlns="27f57e9e-8363-413d-800b-f05ef200be69" xsi:nil="true"/>
    <DR_monit xmlns="27f57e9e-8363-413d-800b-f05ef200be69">false</DR_monit>
    <TaxCatchAll xmlns="c55646da-b583-4422-8edf-c2471e69b50a" xsi:nil="true"/>
    <DR_pracownik xmlns="27f57e9e-8363-413d-800b-f05ef200be69">
      <UserInfo>
        <DisplayName/>
        <AccountId xsi:nil="true"/>
        <AccountType/>
      </UserInfo>
    </DR_pracownik>
    <DR_radca xmlns="27f57e9e-8363-413d-800b-f05ef200be69">
      <UserInfo>
        <DisplayName/>
        <AccountId xsi:nil="true"/>
        <AccountType/>
      </UserInfo>
    </DR_radca>
    <SharedWithUsers xmlns="c55646da-b583-4422-8edf-c2471e69b50a">
      <UserInfo>
        <DisplayName>Jarosław Łydka</DisplayName>
        <AccountId>192</AccountId>
        <AccountType/>
      </UserInfo>
    </SharedWithUsers>
    <Referent xmlns="27f57e9e-8363-413d-800b-f05ef200be69">
      <UserInfo>
        <DisplayName/>
        <AccountId xsi:nil="true"/>
        <AccountType/>
      </UserInfo>
    </Referent>
    <Czywklejonodolegitymacji xmlns="27f57e9e-8363-413d-800b-f05ef200be69">false</Czywklejonodolegitymacji>
    <haac777c69de4328af08b15d6860d31b xmlns="c55646da-b583-4422-8edf-c2471e69b50a">
      <Terms xmlns="http://schemas.microsoft.com/office/infopath/2007/PartnerControls"/>
    </haac777c69de4328af08b15d6860d31b>
    <l11c65b5f2564b829f20c3bb61b96263 xmlns="27f57e9e-8363-413d-800b-f05ef200be69">
      <Terms xmlns="http://schemas.microsoft.com/office/infopath/2007/PartnerControls"/>
    </l11c65b5f2564b829f20c3bb61b96263>
    <_Flow_SignoffStatus xmlns="27f57e9e-8363-413d-800b-f05ef200be69" xsi:nil="true"/>
    <Ktoprzygotowa_x0142_ xmlns="27f57e9e-8363-413d-800b-f05ef200be69">
      <UserInfo>
        <DisplayName/>
        <AccountId xsi:nil="true"/>
        <AccountType/>
      </UserInfo>
    </Ktoprzygotowa_x0142_>
    <S_x0142_owakluczowe xmlns="27f57e9e-8363-413d-800b-f05ef200be69" xsi:nil="true"/>
    <Nakiedy xmlns="27f57e9e-8363-413d-800b-f05ef200be69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2259FF35338184C9450301779206AF7" ma:contentTypeVersion="38" ma:contentTypeDescription="Utwórz nowy dokument." ma:contentTypeScope="" ma:versionID="e6c6e3e0ad3d91c5e595483ac3556790">
  <xsd:schema xmlns:xsd="http://www.w3.org/2001/XMLSchema" xmlns:xs="http://www.w3.org/2001/XMLSchema" xmlns:p="http://schemas.microsoft.com/office/2006/metadata/properties" xmlns:ns2="27f57e9e-8363-413d-800b-f05ef200be69" xmlns:ns3="c55646da-b583-4422-8edf-c2471e69b50a" targetNamespace="http://schemas.microsoft.com/office/2006/metadata/properties" ma:root="true" ma:fieldsID="ddae3e3ded2a1eac00c6075f4bf406cf" ns2:_="" ns3:_="">
    <xsd:import namespace="27f57e9e-8363-413d-800b-f05ef200be69"/>
    <xsd:import namespace="c55646da-b583-4422-8edf-c2471e69b5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_Flow_SignoffStatu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Czywklejonodolegitymacji" minOccurs="0"/>
                <xsd:element ref="ns2:Referent" minOccurs="0"/>
                <xsd:element ref="ns3:haac777c69de4328af08b15d6860d31b" minOccurs="0"/>
                <xsd:element ref="ns3:PlannerID" minOccurs="0"/>
                <xsd:element ref="ns2:l11c65b5f2564b829f20c3bb61b96263" minOccurs="0"/>
                <xsd:element ref="ns2:DR_opiekun" minOccurs="0"/>
                <xsd:element ref="ns2:DR_radca" minOccurs="0"/>
                <xsd:element ref="ns2:hip" minOccurs="0"/>
                <xsd:element ref="ns2:DR_start" minOccurs="0"/>
                <xsd:element ref="ns2:DR_stop" minOccurs="0"/>
                <xsd:element ref="ns2:DR_monit" minOccurs="0"/>
                <xsd:element ref="ns2:Znak_sprawyT" minOccurs="0"/>
                <xsd:element ref="ns2:DR_pracownik" minOccurs="0"/>
                <xsd:element ref="ns2:MediaServiceObjectDetectorVersions" minOccurs="0"/>
                <xsd:element ref="ns2:MediaServiceSearchProperties" minOccurs="0"/>
                <xsd:element ref="ns2:Ktoprzygotowa_x0142_" minOccurs="0"/>
                <xsd:element ref="ns2:Nakiedy" minOccurs="0"/>
                <xsd:element ref="ns2:S_x0142_owakluczow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57e9e-8363-413d-800b-f05ef200be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_Flow_SignoffStatus" ma:index="19" nillable="true" ma:displayName="Stan zatwierdzenia" ma:internalName="Stan_x0020_zatwierdzenia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Tagi obrazów" ma:readOnly="false" ma:fieldId="{5cf76f15-5ced-4ddc-b409-7134ff3c332f}" ma:taxonomyMulti="true" ma:sspId="37af3bd2-c700-4151-8a0d-bd64704a98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Czywklejonodolegitymacji" ma:index="25" nillable="true" ma:displayName="Czy wklejono do legitymacji" ma:default="0" ma:format="Dropdown" ma:internalName="Czywklejonodolegitymacji">
      <xsd:simpleType>
        <xsd:restriction base="dms:Boolean"/>
      </xsd:simpleType>
    </xsd:element>
    <xsd:element name="Referent" ma:index="26" nillable="true" ma:displayName="Referent" ma:format="Dropdown" ma:list="UserInfo" ma:SharePointGroup="0" ma:internalName="Referent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l11c65b5f2564b829f20c3bb61b96263" ma:index="31" nillable="true" ma:taxonomy="true" ma:internalName="l11c65b5f2564b829f20c3bb61b96263" ma:taxonomyFieldName="DR_sprawa" ma:displayName="DR_sprawa" ma:default="" ma:fieldId="{511c65b5-f256-4b82-9f20-c3bb61b96263}" ma:sspId="37af3bd2-c700-4151-8a0d-bd64704a98d7" ma:termSetId="74c20ee4-dbf5-4f8a-8b4e-2a767f8dfff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R_opiekun" ma:index="32" nillable="true" ma:displayName="DR_opiekun" ma:description="Kolumna automatyzacji Opiniowanie DR" ma:format="Dropdown" ma:list="UserInfo" ma:SharePointGroup="0" ma:internalName="DR_opiekun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R_radca" ma:index="33" nillable="true" ma:displayName="DR_radca" ma:description="kolumna automatyzacji Opiniowanie DR" ma:format="Dropdown" ma:list="UserInfo" ma:SharePointGroup="0" ma:internalName="DR_radca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hip" ma:index="34" nillable="true" ma:displayName="hip" ma:description="kolumna automatyzacji Opiniowanie DR" ma:format="Hyperlink" ma:internalName="hip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DR_start" ma:index="35" nillable="true" ma:displayName="DR_start" ma:description="kolumna automatyzacji Opiniowanie DR" ma:format="DateOnly" ma:internalName="DR_start">
      <xsd:simpleType>
        <xsd:restriction base="dms:DateTime"/>
      </xsd:simpleType>
    </xsd:element>
    <xsd:element name="DR_stop" ma:index="36" nillable="true" ma:displayName="DR_stop" ma:description="kolumna automatyzacji Opiniowanie DR" ma:format="DateOnly" ma:internalName="DR_stop">
      <xsd:simpleType>
        <xsd:restriction base="dms:DateTime"/>
      </xsd:simpleType>
    </xsd:element>
    <xsd:element name="DR_monit" ma:index="37" nillable="true" ma:displayName="DR_monit" ma:default="0" ma:description="kolumna automatyzacji Opiniowanie DR" ma:format="Dropdown" ma:internalName="DR_monit">
      <xsd:simpleType>
        <xsd:restriction base="dms:Boolean"/>
      </xsd:simpleType>
    </xsd:element>
    <xsd:element name="Znak_sprawyT" ma:index="38" nillable="true" ma:displayName="Znak_sprawyT" ma:description="kolumna automatyzacji Opiniowanie DR" ma:format="Dropdown" ma:internalName="Znak_sprawyT">
      <xsd:simpleType>
        <xsd:restriction base="dms:Text">
          <xsd:maxLength value="255"/>
        </xsd:restriction>
      </xsd:simpleType>
    </xsd:element>
    <xsd:element name="DR_pracownik" ma:index="39" nillable="true" ma:displayName="DR_pracownik" ma:description="kolumna automatyzacji opiniowanie DR" ma:format="Dropdown" ma:list="UserInfo" ma:SharePointGroup="0" ma:internalName="DR_pracownik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ObjectDetectorVersions" ma:index="4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4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Ktoprzygotowa_x0142_" ma:index="42" nillable="true" ma:displayName="Kto przygotował" ma:format="Dropdown" ma:list="UserInfo" ma:SharePointGroup="0" ma:internalName="Ktoprzygotowa_x0142_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Nakiedy" ma:index="43" nillable="true" ma:displayName="Na kiedy" ma:format="DateOnly" ma:internalName="Nakiedy">
      <xsd:simpleType>
        <xsd:restriction base="dms:DateTime"/>
      </xsd:simpleType>
    </xsd:element>
    <xsd:element name="S_x0142_owakluczowe" ma:index="44" nillable="true" ma:displayName="Słowa kluczowe" ma:format="Dropdown" ma:internalName="S_x0142_owakluczowe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JST"/>
                        <xsd:enumeration value="Samorządy"/>
                        <xsd:enumeration value="Administracja Publiczna"/>
                        <xsd:enumeration value="8"/>
                        <xsd:enumeration value="6"/>
                        <xsd:enumeration value="5"/>
                        <xsd:enumeration value="Edukacja"/>
                        <xsd:enumeration value="FST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5646da-b583-4422-8edf-c2471e69b50a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9ace3449-ffee-42e7-8c66-e1b86c96db44}" ma:internalName="TaxCatchAll" ma:showField="CatchAllData" ma:web="c55646da-b583-4422-8edf-c2471e69b5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  <xsd:element name="haac777c69de4328af08b15d6860d31b" ma:index="28" nillable="true" ma:taxonomy="true" ma:internalName="haac777c69de4328af08b15d6860d31b" ma:taxonomyFieldName="P1kluczowe" ma:displayName="P1kluczowe" ma:default="" ma:fieldId="{1aac777c-69de-4328-af08-b15d6860d31b}" ma:sspId="37af3bd2-c700-4151-8a0d-bd64704a98d7" ma:termSetId="7870a5cc-74d4-473e-9570-6b19f4d6336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lannerID" ma:index="29" nillable="true" ma:displayName="PlannerID" ma:description="kolumna automatyzacji Opiniowanie radców" ma:internalName="Planner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837CC97-E07E-4B0C-B523-B1FF2CCA6E3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8D9092F-79D3-4E2E-ADEF-F7E0CD22EFDE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c55646da-b583-4422-8edf-c2471e69b50a"/>
    <ds:schemaRef ds:uri="27f57e9e-8363-413d-800b-f05ef200be69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ABAA77B-C586-4D9B-BA24-473E389150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f57e9e-8363-413d-800b-f05ef200be69"/>
    <ds:schemaRef ds:uri="c55646da-b583-4422-8edf-c2471e69b5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4802</TotalTime>
  <Words>1870</Words>
  <Application>Microsoft Office PowerPoint</Application>
  <PresentationFormat>Pokaz na ekranie (16:9)</PresentationFormat>
  <Paragraphs>225</Paragraphs>
  <Slides>30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Wingdings</vt:lpstr>
      <vt:lpstr>Motyw pakietu Office</vt:lpstr>
      <vt:lpstr>Prezentacja programu PowerPoint</vt:lpstr>
      <vt:lpstr>Prezentacja programu PowerPoint</vt:lpstr>
      <vt:lpstr>trwające nabory </vt:lpstr>
      <vt:lpstr>Działanie 1.11  Rozwój MŚP w obszarze cyfryzacji i Przemysłu 4.0 </vt:lpstr>
      <vt:lpstr>Rozwój MŚP w obszarze cyfryzacji i Przemysłu 4.0 </vt:lpstr>
      <vt:lpstr>Rozwój MŚP w obszarze cyfryzacji i Przemysłu 4.0 </vt:lpstr>
      <vt:lpstr>Rozwój MŚP w obszarze cyfryzacji i Przemysłu 4.0 </vt:lpstr>
      <vt:lpstr>Rozwój MŚP w obszarze cyfryzacji i Przemysłu 4.0 </vt:lpstr>
      <vt:lpstr>Rozwój MŚP w obszarze cyfryzacji i Przemysłu 4.0 </vt:lpstr>
      <vt:lpstr>Rozwój MŚP w obszarze cyfryzacji i Przemysłu 4.0 </vt:lpstr>
      <vt:lpstr>Rozwój MŚP w obszarze cyfryzacji i Przemysłu 4.0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nabory planowane  </vt:lpstr>
      <vt:lpstr>Działanie 1.3 Infrastruktura badawczo-rozwojowa przedsiębiorstw  </vt:lpstr>
      <vt:lpstr>Infrastruktura badawczo-rozwojowa przedsiębiorstw  </vt:lpstr>
      <vt:lpstr>Infrastruktura badawczo-rozwojowa przedsiębiorstw  </vt:lpstr>
      <vt:lpstr>Działanie 1.13 Wsparcie dla firm we wczesnej fazie rozwoju </vt:lpstr>
      <vt:lpstr>Prezentacja programu PowerPoint</vt:lpstr>
      <vt:lpstr>Prezentacja programu PowerPoint</vt:lpstr>
      <vt:lpstr>Prezentacja programu PowerPoint</vt:lpstr>
      <vt:lpstr>Prezentacja programu PowerPoint</vt:lpstr>
      <vt:lpstr>Działanie 1.1 Projekty badawczo-rozwojowe przedsiębiorstw</vt:lpstr>
      <vt:lpstr>Prezentacja programu PowerPoint</vt:lpstr>
      <vt:lpstr>Punkt kontaktowy  w MCP</vt:lpstr>
      <vt:lpstr>Dziękuję za uwagę  Małopolskie Centrum Przedsiębiorczości Punkt Kontaktowy Kraków, ul. Jasnogórska 11 p. 206, II piętro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Ewa Zabrzańska</cp:lastModifiedBy>
  <cp:revision>298</cp:revision>
  <cp:lastPrinted>2023-11-21T09:54:35Z</cp:lastPrinted>
  <dcterms:created xsi:type="dcterms:W3CDTF">2022-06-22T09:40:44Z</dcterms:created>
  <dcterms:modified xsi:type="dcterms:W3CDTF">2024-02-27T08:40:22Z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0x010100A2259FF35338184C9450301779206AF7</vt:lpwstr>
  </property>
  <property fmtid="{D5CDD505-2E9C-101B-9397-08002B2CF9AE}" pid="3" name="DR_sprawa">
    <vt:lpwstr/>
  </property>
  <property fmtid="{D5CDD505-2E9C-101B-9397-08002B2CF9AE}" pid="4" name="P1kluczowe">
    <vt:lpwstr/>
  </property>
  <property fmtid="{D5CDD505-2E9C-101B-9397-08002B2CF9AE}" pid="5" name="MediaServiceImageTags">
    <vt:lpwstr/>
  </property>
</Properties>
</file>